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jeancainelli@gmail.com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1.png"/><Relationship Id="rId5" Type="http://schemas.openxmlformats.org/officeDocument/2006/relationships/image" Target="../media/image3.tif"/><Relationship Id="rId6" Type="http://schemas.openxmlformats.org/officeDocument/2006/relationships/image" Target="../media/image4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tif"/><Relationship Id="rId3" Type="http://schemas.openxmlformats.org/officeDocument/2006/relationships/image" Target="../media/image6.tif"/><Relationship Id="rId4" Type="http://schemas.openxmlformats.org/officeDocument/2006/relationships/image" Target="../media/image2.png"/><Relationship Id="rId5" Type="http://schemas.openxmlformats.org/officeDocument/2006/relationships/image" Target="../media/image7.tif"/><Relationship Id="rId6" Type="http://schemas.openxmlformats.org/officeDocument/2006/relationships/image" Target="../media/image8.tif"/><Relationship Id="rId7" Type="http://schemas.openxmlformats.org/officeDocument/2006/relationships/image" Target="../media/image9.tif"/><Relationship Id="rId8" Type="http://schemas.openxmlformats.org/officeDocument/2006/relationships/image" Target="../media/image10.tif"/><Relationship Id="rId9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Relationship Id="rId3" Type="http://schemas.openxmlformats.org/officeDocument/2006/relationships/image" Target="../media/image13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Relationship Id="rId3" Type="http://schemas.openxmlformats.org/officeDocument/2006/relationships/image" Target="../media/image13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tif"/><Relationship Id="rId3" Type="http://schemas.openxmlformats.org/officeDocument/2006/relationships/image" Target="../media/image12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t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tif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tif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Relationship Id="rId3" Type="http://schemas.openxmlformats.org/officeDocument/2006/relationships/image" Target="../media/image20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tif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jeancainelli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tratégia de Produt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Estratégia de Produto</a:t>
            </a:r>
          </a:p>
        </p:txBody>
      </p:sp>
      <p:sp>
        <p:nvSpPr>
          <p:cNvPr id="120" name="Jean Carlo Cainelli…"/>
          <p:cNvSpPr txBox="1"/>
          <p:nvPr>
            <p:ph type="subTitle" sz="quarter" idx="1"/>
          </p:nvPr>
        </p:nvSpPr>
        <p:spPr>
          <a:xfrm>
            <a:off x="1270000" y="5720865"/>
            <a:ext cx="10464801" cy="1130301"/>
          </a:xfrm>
          <a:prstGeom prst="rect">
            <a:avLst/>
          </a:prstGeom>
        </p:spPr>
        <p:txBody>
          <a:bodyPr/>
          <a:lstStyle/>
          <a:p>
            <a:pPr defTabSz="537463">
              <a:defRPr sz="3404"/>
            </a:pPr>
            <a:r>
              <a:t>Jean Carlo Cainelli</a:t>
            </a:r>
          </a:p>
          <a:p>
            <a:pPr defTabSz="537463">
              <a:defRPr sz="3404"/>
            </a:pPr>
            <a:r>
              <a:rPr u="sng">
                <a:hlinkClick r:id="rId2" invalidUrl="" action="" tgtFrame="" tooltip="" history="1" highlightClick="0" endSnd="0"/>
              </a:rPr>
              <a:t>jeancainelli@gmail.com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38736" y="6730846"/>
            <a:ext cx="2527301" cy="185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92761" y="4308309"/>
            <a:ext cx="2540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Captura de Tela 2019-04-26 às 14.50.08.png" descr="Captura de Tela 2019-04-26 às 14.50.0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2383" y="5128832"/>
            <a:ext cx="3289787" cy="8989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m" descr="Imagem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19951" y="2064132"/>
            <a:ext cx="4396692" cy="796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m" descr="Imagem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16346" y="1198932"/>
            <a:ext cx="2527301" cy="252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Algumas empresas…"/>
          <p:cNvSpPr txBox="1"/>
          <p:nvPr/>
        </p:nvSpPr>
        <p:spPr>
          <a:xfrm>
            <a:off x="956631" y="379193"/>
            <a:ext cx="4641498" cy="6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0"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Algumas empresas…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Quadrado"/>
          <p:cNvSpPr/>
          <p:nvPr/>
        </p:nvSpPr>
        <p:spPr>
          <a:xfrm>
            <a:off x="949082" y="2139618"/>
            <a:ext cx="1573424" cy="157342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0" name="Anamnese…"/>
          <p:cNvSpPr txBox="1"/>
          <p:nvPr/>
        </p:nvSpPr>
        <p:spPr>
          <a:xfrm>
            <a:off x="817619" y="2561713"/>
            <a:ext cx="1836350" cy="72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Anamnese</a:t>
            </a:r>
          </a:p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Dor Torácica</a:t>
            </a:r>
          </a:p>
        </p:txBody>
      </p:sp>
      <p:sp>
        <p:nvSpPr>
          <p:cNvPr id="131" name="Central de Monitorização de UTI"/>
          <p:cNvSpPr txBox="1"/>
          <p:nvPr/>
        </p:nvSpPr>
        <p:spPr>
          <a:xfrm>
            <a:off x="3307941" y="3708666"/>
            <a:ext cx="1836350" cy="1046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Central de Monitorização de UTI</a:t>
            </a:r>
          </a:p>
        </p:txBody>
      </p:sp>
      <p:sp>
        <p:nvSpPr>
          <p:cNvPr id="132" name="Enlight…"/>
          <p:cNvSpPr txBox="1"/>
          <p:nvPr/>
        </p:nvSpPr>
        <p:spPr>
          <a:xfrm>
            <a:off x="6068916" y="5058972"/>
            <a:ext cx="1836350" cy="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Enlight </a:t>
            </a:r>
          </a:p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Tomógrafo</a:t>
            </a:r>
          </a:p>
        </p:txBody>
      </p:sp>
      <p:sp>
        <p:nvSpPr>
          <p:cNvPr id="133" name="Eletrocardiógrafo"/>
          <p:cNvSpPr txBox="1"/>
          <p:nvPr/>
        </p:nvSpPr>
        <p:spPr>
          <a:xfrm>
            <a:off x="9216808" y="3839797"/>
            <a:ext cx="2334863" cy="4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Eletrocardiógrafo</a:t>
            </a:r>
          </a:p>
        </p:txBody>
      </p:sp>
      <p:sp>
        <p:nvSpPr>
          <p:cNvPr id="134" name="Conta Bar…"/>
          <p:cNvSpPr txBox="1"/>
          <p:nvPr/>
        </p:nvSpPr>
        <p:spPr>
          <a:xfrm>
            <a:off x="9242922" y="8292939"/>
            <a:ext cx="2334863" cy="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Conta Bar</a:t>
            </a:r>
          </a:p>
          <a:p>
            <a:pPr>
              <a:defRPr b="0" sz="2000">
                <a:latin typeface="+mn-lt"/>
                <a:ea typeface="+mn-ea"/>
                <a:cs typeface="+mn-cs"/>
                <a:sym typeface="Helvetica Neue Medium"/>
              </a:defRPr>
            </a:pPr>
            <a:r>
              <a:t>Ambev</a:t>
            </a:r>
          </a:p>
        </p:txBody>
      </p:sp>
      <p:sp>
        <p:nvSpPr>
          <p:cNvPr id="135" name="Negócios B2B"/>
          <p:cNvSpPr txBox="1"/>
          <p:nvPr/>
        </p:nvSpPr>
        <p:spPr>
          <a:xfrm>
            <a:off x="4644800" y="8748430"/>
            <a:ext cx="2334863" cy="4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Negócios B2B</a:t>
            </a:r>
          </a:p>
        </p:txBody>
      </p:sp>
      <p:sp>
        <p:nvSpPr>
          <p:cNvPr id="136" name="Pier X"/>
          <p:cNvSpPr txBox="1"/>
          <p:nvPr/>
        </p:nvSpPr>
        <p:spPr>
          <a:xfrm>
            <a:off x="10240892" y="6685896"/>
            <a:ext cx="2334863" cy="4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Pier X</a:t>
            </a:r>
          </a:p>
        </p:txBody>
      </p:sp>
      <p:pic>
        <p:nvPicPr>
          <p:cNvPr id="137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639" y="1564283"/>
            <a:ext cx="2602889" cy="2045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m" descr="Imagem"/>
          <p:cNvPicPr>
            <a:picLocks noChangeAspect="1"/>
          </p:cNvPicPr>
          <p:nvPr/>
        </p:nvPicPr>
        <p:blipFill>
          <a:blip r:embed="rId3">
            <a:extLst/>
          </a:blip>
          <a:srcRect l="28514" t="0" r="28514" b="0"/>
          <a:stretch>
            <a:fillRect/>
          </a:stretch>
        </p:blipFill>
        <p:spPr>
          <a:xfrm>
            <a:off x="5952636" y="854047"/>
            <a:ext cx="2069007" cy="4144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Captura de Tela 2019-04-26 às 14.43.36.png" descr="Captura de Tela 2019-04-26 às 14.43.3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19681" y="1289081"/>
            <a:ext cx="3267399" cy="25955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m" descr="Imagem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5556" y="5270630"/>
            <a:ext cx="2602889" cy="2641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m" descr="Imagem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47674" y="5760073"/>
            <a:ext cx="1644083" cy="10467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m" descr="Imagem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816447" y="5469251"/>
            <a:ext cx="1183753" cy="1183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m" descr="Imagem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083779" y="7733878"/>
            <a:ext cx="1500080" cy="1500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m" descr="Imagem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455626" y="6809189"/>
            <a:ext cx="2527301" cy="185420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Alguns produtos…"/>
          <p:cNvSpPr txBox="1"/>
          <p:nvPr/>
        </p:nvSpPr>
        <p:spPr>
          <a:xfrm>
            <a:off x="956631" y="379193"/>
            <a:ext cx="4641498" cy="6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0"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Alguns produtos…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O que é um PRODUT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é um </a:t>
            </a:r>
            <a:r>
              <a:rPr>
                <a:solidFill>
                  <a:schemeClr val="accent1"/>
                </a:solidFill>
              </a:rPr>
              <a:t>PRODUTO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RODUTO é algo que podemos comercializar, vender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02412">
              <a:defRPr sz="6880"/>
            </a:pPr>
            <a:r>
              <a:rPr>
                <a:solidFill>
                  <a:schemeClr val="accent1"/>
                </a:solidFill>
              </a:rPr>
              <a:t>PRODUTO</a:t>
            </a:r>
            <a:r>
              <a:t> é algo que podemos </a:t>
            </a:r>
            <a:r>
              <a:rPr>
                <a:solidFill>
                  <a:schemeClr val="accent1"/>
                </a:solidFill>
              </a:rPr>
              <a:t>comercializar</a:t>
            </a:r>
            <a:r>
              <a:t>, vender…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ODUTO é algo que podemos comercializar, vender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02412">
              <a:defRPr sz="6880"/>
            </a:pPr>
            <a:r>
              <a:rPr>
                <a:solidFill>
                  <a:schemeClr val="accent1"/>
                </a:solidFill>
              </a:rPr>
              <a:t>PRODUTO</a:t>
            </a:r>
            <a:r>
              <a:t> é algo que podemos </a:t>
            </a:r>
            <a:r>
              <a:rPr>
                <a:solidFill>
                  <a:schemeClr val="accent1"/>
                </a:solidFill>
              </a:rPr>
              <a:t>comercializar</a:t>
            </a:r>
            <a:r>
              <a:t>, vender…</a:t>
            </a:r>
          </a:p>
        </p:txBody>
      </p:sp>
      <p:sp>
        <p:nvSpPr>
          <p:cNvPr id="152" name="Só isso?"/>
          <p:cNvSpPr txBox="1"/>
          <p:nvPr/>
        </p:nvSpPr>
        <p:spPr>
          <a:xfrm>
            <a:off x="4907152" y="7510325"/>
            <a:ext cx="3190495" cy="1019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/>
            <a:r>
              <a:t>Só isso?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RODUTO é algo que GERA VALOR para um grupo de pessoas e para a empresa que o desenvolve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73887">
              <a:defRPr sz="5119"/>
            </a:pPr>
            <a:r>
              <a:rPr>
                <a:solidFill>
                  <a:schemeClr val="accent1"/>
                </a:solidFill>
              </a:rPr>
              <a:t>PRODUTO</a:t>
            </a:r>
            <a:r>
              <a:t> é algo que </a:t>
            </a:r>
            <a:r>
              <a:rPr>
                <a:solidFill>
                  <a:schemeClr val="accent1"/>
                </a:solidFill>
              </a:rPr>
              <a:t>GERA VALOR</a:t>
            </a:r>
            <a:r>
              <a:t> para um </a:t>
            </a:r>
            <a:r>
              <a:rPr>
                <a:solidFill>
                  <a:schemeClr val="accent1"/>
                </a:solidFill>
              </a:rPr>
              <a:t>grupo de pessoas</a:t>
            </a:r>
            <a:r>
              <a:t> e para a </a:t>
            </a:r>
            <a:r>
              <a:rPr>
                <a:solidFill>
                  <a:schemeClr val="accent1"/>
                </a:solidFill>
              </a:rPr>
              <a:t>empresa</a:t>
            </a:r>
            <a:r>
              <a:t> que o desenvolve.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RODUTO"/>
          <p:cNvSpPr txBox="1"/>
          <p:nvPr>
            <p:ph type="title"/>
          </p:nvPr>
        </p:nvSpPr>
        <p:spPr>
          <a:xfrm>
            <a:off x="4315067" y="1463101"/>
            <a:ext cx="4374666" cy="996364"/>
          </a:xfrm>
          <a:prstGeom prst="rect">
            <a:avLst/>
          </a:prstGeom>
        </p:spPr>
        <p:txBody>
          <a:bodyPr/>
          <a:lstStyle>
            <a:lvl1pPr defTabSz="420624">
              <a:defRPr sz="5760"/>
            </a:lvl1pPr>
          </a:lstStyle>
          <a:p>
            <a:pPr/>
            <a:r>
              <a:t>PRODUTO</a:t>
            </a:r>
          </a:p>
        </p:txBody>
      </p:sp>
      <p:sp>
        <p:nvSpPr>
          <p:cNvPr id="157" name="RESOLVE UM PROBLEMA"/>
          <p:cNvSpPr txBox="1"/>
          <p:nvPr/>
        </p:nvSpPr>
        <p:spPr>
          <a:xfrm>
            <a:off x="2147600" y="3084671"/>
            <a:ext cx="8709600" cy="1710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03097">
              <a:defRPr b="0" sz="552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RESOLVE UM PROBLEMA</a:t>
            </a:r>
          </a:p>
        </p:txBody>
      </p:sp>
      <p:sp>
        <p:nvSpPr>
          <p:cNvPr id="158" name="GERA BENEFÍCIOS"/>
          <p:cNvSpPr txBox="1"/>
          <p:nvPr/>
        </p:nvSpPr>
        <p:spPr>
          <a:xfrm>
            <a:off x="2147600" y="5412240"/>
            <a:ext cx="8709600" cy="1710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549148">
              <a:defRPr b="0" sz="7519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GERA BENEFÍCIOS</a:t>
            </a:r>
          </a:p>
        </p:txBody>
      </p:sp>
      <p:sp>
        <p:nvSpPr>
          <p:cNvPr id="159" name="Exemplos?"/>
          <p:cNvSpPr txBox="1"/>
          <p:nvPr/>
        </p:nvSpPr>
        <p:spPr>
          <a:xfrm>
            <a:off x="4668091" y="8357110"/>
            <a:ext cx="3668618" cy="692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286258">
              <a:defRPr b="0" sz="392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Exemplos?</a:t>
            </a:r>
          </a:p>
        </p:txBody>
      </p:sp>
      <p:sp>
        <p:nvSpPr>
          <p:cNvPr id="160" name="ou"/>
          <p:cNvSpPr txBox="1"/>
          <p:nvPr/>
        </p:nvSpPr>
        <p:spPr>
          <a:xfrm>
            <a:off x="4668091" y="4715984"/>
            <a:ext cx="3668618" cy="692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286258">
              <a:defRPr b="0" sz="392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ou</a:t>
            </a:r>
          </a:p>
        </p:txBody>
      </p:sp>
      <p:sp>
        <p:nvSpPr>
          <p:cNvPr id="161" name="para seus clientes."/>
          <p:cNvSpPr txBox="1"/>
          <p:nvPr/>
        </p:nvSpPr>
        <p:spPr>
          <a:xfrm>
            <a:off x="4668091" y="7014990"/>
            <a:ext cx="3668618" cy="692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233679">
              <a:defRPr b="0" sz="3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para seus clientes.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RODUTO"/>
          <p:cNvSpPr txBox="1"/>
          <p:nvPr>
            <p:ph type="title"/>
          </p:nvPr>
        </p:nvSpPr>
        <p:spPr>
          <a:xfrm>
            <a:off x="4315067" y="1463101"/>
            <a:ext cx="4374666" cy="996364"/>
          </a:xfrm>
          <a:prstGeom prst="rect">
            <a:avLst/>
          </a:prstGeom>
        </p:spPr>
        <p:txBody>
          <a:bodyPr/>
          <a:lstStyle>
            <a:lvl1pPr defTabSz="420624">
              <a:defRPr sz="5760"/>
            </a:lvl1pPr>
          </a:lstStyle>
          <a:p>
            <a:pPr/>
            <a:r>
              <a:t>PRODUTO</a:t>
            </a:r>
          </a:p>
        </p:txBody>
      </p:sp>
      <p:sp>
        <p:nvSpPr>
          <p:cNvPr id="164" name="GERA RECEITA"/>
          <p:cNvSpPr txBox="1"/>
          <p:nvPr/>
        </p:nvSpPr>
        <p:spPr>
          <a:xfrm>
            <a:off x="2147600" y="3140317"/>
            <a:ext cx="8709600" cy="1710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800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GERA RECEITA</a:t>
            </a:r>
          </a:p>
        </p:txBody>
      </p:sp>
      <p:sp>
        <p:nvSpPr>
          <p:cNvPr id="165" name="Exemplos?"/>
          <p:cNvSpPr txBox="1"/>
          <p:nvPr/>
        </p:nvSpPr>
        <p:spPr>
          <a:xfrm>
            <a:off x="4668091" y="8357110"/>
            <a:ext cx="3668618" cy="692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286258">
              <a:defRPr b="0" sz="392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Exemplos?</a:t>
            </a:r>
          </a:p>
        </p:txBody>
      </p:sp>
      <p:sp>
        <p:nvSpPr>
          <p:cNvPr id="166" name="direta ou indiretamente para a empresa."/>
          <p:cNvSpPr txBox="1"/>
          <p:nvPr/>
        </p:nvSpPr>
        <p:spPr>
          <a:xfrm>
            <a:off x="3064066" y="5343690"/>
            <a:ext cx="6876668" cy="1235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268731">
              <a:defRPr b="0" sz="368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direta ou indiretamente para a empresa.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RODUTO x PROJETO ?"/>
          <p:cNvSpPr txBox="1"/>
          <p:nvPr>
            <p:ph type="title"/>
          </p:nvPr>
        </p:nvSpPr>
        <p:spPr>
          <a:xfrm>
            <a:off x="1899083" y="3938045"/>
            <a:ext cx="9206634" cy="1877510"/>
          </a:xfrm>
          <a:prstGeom prst="rect">
            <a:avLst/>
          </a:prstGeom>
        </p:spPr>
        <p:txBody>
          <a:bodyPr/>
          <a:lstStyle/>
          <a:p>
            <a:pPr defTabSz="449833">
              <a:defRPr sz="6160"/>
            </a:pPr>
            <a:r>
              <a:t>PRODUTO x </a:t>
            </a:r>
            <a:r>
              <a:rPr>
                <a:solidFill>
                  <a:schemeClr val="accent1"/>
                </a:solidFill>
              </a:rPr>
              <a:t>PROJETO 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ROJETO:"/>
          <p:cNvSpPr txBox="1"/>
          <p:nvPr>
            <p:ph type="title"/>
          </p:nvPr>
        </p:nvSpPr>
        <p:spPr>
          <a:xfrm>
            <a:off x="2549792" y="1287468"/>
            <a:ext cx="7905216" cy="1001159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pPr/>
            <a:r>
              <a:t>PROJETO:</a:t>
            </a:r>
          </a:p>
        </p:txBody>
      </p:sp>
      <p:sp>
        <p:nvSpPr>
          <p:cNvPr id="171" name="entrega uma release de um produto;…"/>
          <p:cNvSpPr txBox="1"/>
          <p:nvPr/>
        </p:nvSpPr>
        <p:spPr>
          <a:xfrm>
            <a:off x="2549792" y="3445652"/>
            <a:ext cx="7905216" cy="2443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444500" indent="-444500" algn="l" defTabSz="233679">
              <a:buSzPct val="145000"/>
              <a:buChar char="•"/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entrega uma </a:t>
            </a:r>
            <a:r>
              <a:rPr>
                <a:solidFill>
                  <a:schemeClr val="accent1"/>
                </a:solidFill>
              </a:rPr>
              <a:t>release</a:t>
            </a:r>
            <a:r>
              <a:t> de um produto;</a:t>
            </a:r>
          </a:p>
          <a:p>
            <a:pPr marL="444500" indent="-444500" algn="l" defTabSz="233679">
              <a:buSzPct val="145000"/>
              <a:buChar char="•"/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tem sucesso quando foi </a:t>
            </a:r>
            <a:r>
              <a:rPr>
                <a:solidFill>
                  <a:schemeClr val="accent1"/>
                </a:solidFill>
              </a:rPr>
              <a:t>entregue</a:t>
            </a:r>
            <a:r>
              <a:t> dentro do </a:t>
            </a:r>
            <a:r>
              <a:rPr>
                <a:solidFill>
                  <a:schemeClr val="accent1"/>
                </a:solidFill>
              </a:rPr>
              <a:t>prazo</a:t>
            </a:r>
            <a:r>
              <a:t> e </a:t>
            </a:r>
            <a:r>
              <a:rPr>
                <a:solidFill>
                  <a:schemeClr val="accent1"/>
                </a:solidFill>
              </a:rPr>
              <a:t>orçamento</a:t>
            </a:r>
            <a:r>
              <a:t>.</a:t>
            </a:r>
          </a:p>
          <a:p>
            <a:pPr algn="l" defTabSz="233679"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RODUTO DE SUCESSO:"/>
          <p:cNvSpPr txBox="1"/>
          <p:nvPr>
            <p:ph type="title"/>
          </p:nvPr>
        </p:nvSpPr>
        <p:spPr>
          <a:xfrm>
            <a:off x="2549792" y="1287468"/>
            <a:ext cx="7905216" cy="1001159"/>
          </a:xfrm>
          <a:prstGeom prst="rect">
            <a:avLst/>
          </a:prstGeom>
        </p:spPr>
        <p:txBody>
          <a:bodyPr/>
          <a:lstStyle/>
          <a:p>
            <a:pPr defTabSz="373887">
              <a:defRPr sz="5119"/>
            </a:pPr>
            <a:r>
              <a:rPr>
                <a:solidFill>
                  <a:schemeClr val="accent1"/>
                </a:solidFill>
              </a:rPr>
              <a:t>PRODUTO</a:t>
            </a:r>
            <a:r>
              <a:t> DE SUCESSO:</a:t>
            </a:r>
          </a:p>
        </p:txBody>
      </p:sp>
      <p:sp>
        <p:nvSpPr>
          <p:cNvPr id="174" name="ATINGE OS OBJETIVOS DO NEGÓCIO!"/>
          <p:cNvSpPr txBox="1"/>
          <p:nvPr/>
        </p:nvSpPr>
        <p:spPr>
          <a:xfrm>
            <a:off x="1961741" y="4020162"/>
            <a:ext cx="9081318" cy="286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321310">
              <a:defRPr b="0" sz="4400">
                <a:latin typeface="+mn-lt"/>
                <a:ea typeface="+mn-ea"/>
                <a:cs typeface="+mn-cs"/>
                <a:sym typeface="Helvetica Neue Medium"/>
              </a:defRPr>
            </a:pPr>
            <a:r>
              <a:t>ATINGE OS </a:t>
            </a:r>
            <a:r>
              <a:rPr>
                <a:solidFill>
                  <a:schemeClr val="accent1"/>
                </a:solidFill>
              </a:rPr>
              <a:t>OBJETIVOS</a:t>
            </a:r>
            <a:r>
              <a:t> DO </a:t>
            </a:r>
            <a:r>
              <a:rPr>
                <a:solidFill>
                  <a:schemeClr val="accent1"/>
                </a:solidFill>
              </a:rPr>
              <a:t>NEGÓCIO</a:t>
            </a:r>
            <a:r>
              <a:t>!</a:t>
            </a:r>
          </a:p>
          <a:p>
            <a:pPr algn="l" defTabSz="321310">
              <a:defRPr b="0" sz="44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FEATURE:"/>
          <p:cNvSpPr txBox="1"/>
          <p:nvPr>
            <p:ph type="title"/>
          </p:nvPr>
        </p:nvSpPr>
        <p:spPr>
          <a:xfrm>
            <a:off x="2549792" y="1287468"/>
            <a:ext cx="7905216" cy="1001159"/>
          </a:xfrm>
          <a:prstGeom prst="rect">
            <a:avLst/>
          </a:prstGeom>
        </p:spPr>
        <p:txBody>
          <a:bodyPr/>
          <a:lstStyle/>
          <a:p>
            <a:pPr defTabSz="426466">
              <a:defRPr sz="5840"/>
            </a:pPr>
            <a:r>
              <a:rPr>
                <a:solidFill>
                  <a:schemeClr val="accent1"/>
                </a:solidFill>
              </a:rPr>
              <a:t>FEATURE</a:t>
            </a:r>
            <a:r>
              <a:t>:</a:t>
            </a:r>
          </a:p>
        </p:txBody>
      </p:sp>
      <p:sp>
        <p:nvSpPr>
          <p:cNvPr id="177" name="Parte do produto que os usuários podem interagir."/>
          <p:cNvSpPr txBox="1"/>
          <p:nvPr/>
        </p:nvSpPr>
        <p:spPr>
          <a:xfrm>
            <a:off x="2549792" y="4007104"/>
            <a:ext cx="7905216" cy="220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chemeClr val="accent1"/>
                </a:solidFill>
              </a:rPr>
              <a:t>Parte</a:t>
            </a:r>
            <a:r>
              <a:t> do produto que os usuários podem </a:t>
            </a:r>
            <a:r>
              <a:rPr>
                <a:solidFill>
                  <a:schemeClr val="accent1"/>
                </a:solidFill>
              </a:rPr>
              <a:t>interagir</a:t>
            </a:r>
            <a:r>
              <a:t>.</a:t>
            </a:r>
          </a:p>
          <a:p>
            <a:pPr algn="l"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8" name="Soma das features = valor que o cliente busca."/>
          <p:cNvSpPr txBox="1"/>
          <p:nvPr/>
        </p:nvSpPr>
        <p:spPr>
          <a:xfrm>
            <a:off x="2549792" y="6249343"/>
            <a:ext cx="7905216" cy="220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chemeClr val="accent1"/>
                </a:solidFill>
              </a:rPr>
              <a:t>Soma</a:t>
            </a:r>
            <a:r>
              <a:t> das features </a:t>
            </a:r>
            <a:r>
              <a:rPr>
                <a:solidFill>
                  <a:schemeClr val="accent1"/>
                </a:solidFill>
              </a:rPr>
              <a:t>=</a:t>
            </a:r>
            <a:r>
              <a:t> </a:t>
            </a:r>
            <a:r>
              <a:rPr>
                <a:solidFill>
                  <a:schemeClr val="accent1"/>
                </a:solidFill>
              </a:rPr>
              <a:t>valor</a:t>
            </a:r>
            <a:r>
              <a:t> que o cliente busca.</a:t>
            </a:r>
          </a:p>
          <a:p>
            <a:pPr algn="l"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9" name="Exemplos ?"/>
          <p:cNvSpPr txBox="1"/>
          <p:nvPr/>
        </p:nvSpPr>
        <p:spPr>
          <a:xfrm>
            <a:off x="5434870" y="8328352"/>
            <a:ext cx="179557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Exemplos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UX : User Experience"/>
          <p:cNvSpPr txBox="1"/>
          <p:nvPr>
            <p:ph type="title"/>
          </p:nvPr>
        </p:nvSpPr>
        <p:spPr>
          <a:xfrm>
            <a:off x="2549792" y="1287468"/>
            <a:ext cx="7905216" cy="1001159"/>
          </a:xfrm>
          <a:prstGeom prst="rect">
            <a:avLst/>
          </a:prstGeom>
        </p:spPr>
        <p:txBody>
          <a:bodyPr/>
          <a:lstStyle/>
          <a:p>
            <a:pPr defTabSz="426466">
              <a:defRPr sz="5840"/>
            </a:pPr>
            <a:r>
              <a:rPr>
                <a:solidFill>
                  <a:schemeClr val="accent1"/>
                </a:solidFill>
              </a:rPr>
              <a:t>UX </a:t>
            </a:r>
            <a:r>
              <a:t>: User Experience</a:t>
            </a:r>
          </a:p>
        </p:txBody>
      </p:sp>
      <p:sp>
        <p:nvSpPr>
          <p:cNvPr id="182" name="É a interação com o produto, não é o produto em si."/>
          <p:cNvSpPr txBox="1"/>
          <p:nvPr/>
        </p:nvSpPr>
        <p:spPr>
          <a:xfrm>
            <a:off x="2549792" y="4673013"/>
            <a:ext cx="7905216" cy="220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interação com o produto</a:t>
            </a:r>
            <a:r>
              <a:t>, não é o produto em si.</a:t>
            </a:r>
          </a:p>
          <a:p>
            <a:pPr algn="l" defTabSz="245363">
              <a:defRPr b="0" sz="3359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OR ONDE COMEÇA UM PRODUTO:…"/>
          <p:cNvSpPr txBox="1"/>
          <p:nvPr>
            <p:ph type="title"/>
          </p:nvPr>
        </p:nvSpPr>
        <p:spPr>
          <a:xfrm>
            <a:off x="1269999" y="1528386"/>
            <a:ext cx="10464801" cy="6696829"/>
          </a:xfrm>
          <a:prstGeom prst="rect">
            <a:avLst/>
          </a:prstGeom>
        </p:spPr>
        <p:txBody>
          <a:bodyPr/>
          <a:lstStyle/>
          <a:p>
            <a:pPr defTabSz="280415">
              <a:defRPr sz="3839"/>
            </a:pPr>
            <a:r>
              <a:t>POR ONDE COMEÇA UM</a:t>
            </a:r>
            <a:r>
              <a:rPr>
                <a:solidFill>
                  <a:schemeClr val="accent1"/>
                </a:solidFill>
              </a:rPr>
              <a:t> PRODUTO</a:t>
            </a:r>
            <a:r>
              <a:t>:</a:t>
            </a:r>
          </a:p>
          <a:p>
            <a:pPr defTabSz="280415">
              <a:defRPr sz="3839"/>
            </a:pPr>
          </a:p>
          <a:p>
            <a:pPr defTabSz="280415">
              <a:defRPr sz="3839"/>
            </a:pPr>
            <a:r>
              <a:t>QUAIS </a:t>
            </a:r>
            <a:r>
              <a:rPr>
                <a:solidFill>
                  <a:schemeClr val="accent1"/>
                </a:solidFill>
              </a:rPr>
              <a:t>PROBLEMAS</a:t>
            </a:r>
            <a:r>
              <a:t> ELE </a:t>
            </a:r>
            <a:r>
              <a:rPr>
                <a:solidFill>
                  <a:schemeClr val="accent1"/>
                </a:solidFill>
              </a:rPr>
              <a:t>RESOLVE</a:t>
            </a:r>
            <a:r>
              <a:t>?</a:t>
            </a:r>
          </a:p>
          <a:p>
            <a:pPr defTabSz="280415">
              <a:defRPr sz="3839"/>
            </a:pPr>
          </a:p>
          <a:p>
            <a:pPr defTabSz="280415">
              <a:defRPr sz="3839"/>
            </a:pPr>
            <a:r>
              <a:t>MERCADOS?</a:t>
            </a:r>
          </a:p>
          <a:p>
            <a:pPr defTabSz="280415">
              <a:defRPr sz="3839"/>
            </a:pPr>
          </a:p>
          <a:p>
            <a:pPr defTabSz="280415">
              <a:defRPr sz="3839"/>
            </a:pPr>
            <a:r>
              <a:t>NECESSIDADES?</a:t>
            </a:r>
          </a:p>
          <a:p>
            <a:pPr defTabSz="280415">
              <a:defRPr sz="3839"/>
            </a:pPr>
          </a:p>
          <a:p>
            <a:pPr defTabSz="280415">
              <a:defRPr sz="3839"/>
            </a:pPr>
            <a:r>
              <a:t>DIFERENCIAIS?</a:t>
            </a:r>
          </a:p>
          <a:p>
            <a:pPr defTabSz="280415">
              <a:defRPr sz="3839"/>
            </a:pPr>
          </a:p>
          <a:p>
            <a:pPr defTabSz="280415">
              <a:defRPr sz="3839"/>
            </a:pPr>
            <a:r>
              <a:t>ESTRATÉGIA DO NEGÓCIO?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Vamos começar do começo…"/>
          <p:cNvSpPr txBox="1"/>
          <p:nvPr>
            <p:ph type="title"/>
          </p:nvPr>
        </p:nvSpPr>
        <p:spPr>
          <a:xfrm>
            <a:off x="1899083" y="3938045"/>
            <a:ext cx="9206634" cy="1877510"/>
          </a:xfrm>
          <a:prstGeom prst="rect">
            <a:avLst/>
          </a:prstGeom>
        </p:spPr>
        <p:txBody>
          <a:bodyPr/>
          <a:lstStyle/>
          <a:p>
            <a:pPr defTabSz="420624">
              <a:defRPr sz="5760"/>
            </a:pPr>
            <a:r>
              <a:t>Vamos começar do </a:t>
            </a:r>
            <a:r>
              <a:rPr>
                <a:solidFill>
                  <a:schemeClr val="accent1"/>
                </a:solidFill>
              </a:rPr>
              <a:t>começo</a:t>
            </a:r>
            <a: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764" y="1037753"/>
            <a:ext cx="1487371" cy="1900915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ESTRATÉGIA DO NEGÓC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DO </a:t>
            </a:r>
            <a:r>
              <a:rPr>
                <a:solidFill>
                  <a:schemeClr val="accent1"/>
                </a:solidFill>
              </a:rPr>
              <a:t>NEGÓCIO</a:t>
            </a:r>
          </a:p>
        </p:txBody>
      </p:sp>
      <p:sp>
        <p:nvSpPr>
          <p:cNvPr id="190" name="Como atingir os objetivos da empresa?…"/>
          <p:cNvSpPr txBox="1"/>
          <p:nvPr/>
        </p:nvSpPr>
        <p:spPr>
          <a:xfrm>
            <a:off x="1086595" y="3914825"/>
            <a:ext cx="10831611" cy="4091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900"/>
            </a:pPr>
            <a:r>
              <a:rPr>
                <a:solidFill>
                  <a:schemeClr val="accent1"/>
                </a:solidFill>
              </a:rPr>
              <a:t>Como</a:t>
            </a:r>
            <a:r>
              <a:t> atingir os </a:t>
            </a:r>
            <a:r>
              <a:rPr>
                <a:solidFill>
                  <a:schemeClr val="accent1"/>
                </a:solidFill>
              </a:rPr>
              <a:t>objetivos da empresa</a:t>
            </a:r>
            <a:r>
              <a:t>?</a:t>
            </a:r>
          </a:p>
          <a:p>
            <a:pPr>
              <a:defRPr sz="2900"/>
            </a:pPr>
          </a:p>
          <a:p>
            <a:pPr>
              <a:defRPr sz="2900"/>
            </a:pPr>
            <a:r>
              <a:t>Como gerar </a:t>
            </a:r>
            <a:r>
              <a:rPr>
                <a:solidFill>
                  <a:schemeClr val="accent1"/>
                </a:solidFill>
              </a:rPr>
              <a:t>valor</a:t>
            </a:r>
            <a:r>
              <a:t> para os </a:t>
            </a:r>
            <a:r>
              <a:rPr>
                <a:solidFill>
                  <a:schemeClr val="accent1"/>
                </a:solidFill>
              </a:rPr>
              <a:t>clientes</a:t>
            </a:r>
            <a:r>
              <a:t>, </a:t>
            </a:r>
            <a:r>
              <a:rPr>
                <a:solidFill>
                  <a:schemeClr val="accent1"/>
                </a:solidFill>
              </a:rPr>
              <a:t>sócios</a:t>
            </a:r>
            <a:r>
              <a:t> e </a:t>
            </a:r>
            <a:r>
              <a:rPr>
                <a:solidFill>
                  <a:schemeClr val="accent1"/>
                </a:solidFill>
              </a:rPr>
              <a:t>colaboradores</a:t>
            </a:r>
            <a:r>
              <a:t>?</a:t>
            </a:r>
          </a:p>
          <a:p>
            <a:pPr>
              <a:defRPr sz="2900"/>
            </a:pPr>
          </a:p>
          <a:p>
            <a:pPr>
              <a:defRPr sz="2900"/>
            </a:pPr>
            <a:r>
              <a:t>É a base para as decisões de </a:t>
            </a:r>
            <a:r>
              <a:rPr>
                <a:solidFill>
                  <a:schemeClr val="accent1"/>
                </a:solidFill>
              </a:rPr>
              <a:t>investimento</a:t>
            </a:r>
            <a:r>
              <a:t>!</a:t>
            </a:r>
          </a:p>
          <a:p>
            <a:pPr>
              <a:defRPr sz="2900"/>
            </a:pPr>
          </a:p>
          <a:p>
            <a:pPr>
              <a:defRPr sz="2900"/>
            </a:pPr>
            <a:r>
              <a:t>É a diretriz para as decisões de </a:t>
            </a:r>
            <a:r>
              <a:rPr>
                <a:solidFill>
                  <a:schemeClr val="accent1"/>
                </a:solidFill>
              </a:rPr>
              <a:t>produto</a:t>
            </a:r>
            <a:r>
              <a:t>!</a:t>
            </a:r>
          </a:p>
          <a:p>
            <a:pPr>
              <a:defRPr sz="2900"/>
            </a:pPr>
          </a:p>
          <a:p>
            <a:pPr>
              <a:defRPr sz="2900"/>
            </a:pPr>
            <a:r>
              <a:t>“Crescer”, “aumentar lucro” não são estratégias de negócio.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764" y="1037753"/>
            <a:ext cx="1487371" cy="1900915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ESTRATÉGIA DO NEGÓC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DO </a:t>
            </a:r>
            <a:r>
              <a:rPr>
                <a:solidFill>
                  <a:schemeClr val="accent1"/>
                </a:solidFill>
              </a:rPr>
              <a:t>NEGÓCIO</a:t>
            </a:r>
          </a:p>
        </p:txBody>
      </p:sp>
      <p:sp>
        <p:nvSpPr>
          <p:cNvPr id="194" name="5 PERGUNTAS (Roger Martim):"/>
          <p:cNvSpPr txBox="1"/>
          <p:nvPr/>
        </p:nvSpPr>
        <p:spPr>
          <a:xfrm>
            <a:off x="1086595" y="3825389"/>
            <a:ext cx="10831611" cy="979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5 PERGUNTAS (Roger Martim):</a:t>
            </a:r>
          </a:p>
        </p:txBody>
      </p:sp>
      <p:sp>
        <p:nvSpPr>
          <p:cNvPr id="195" name="Por que a empresa existe?…"/>
          <p:cNvSpPr txBox="1"/>
          <p:nvPr/>
        </p:nvSpPr>
        <p:spPr>
          <a:xfrm>
            <a:off x="2693009" y="5236081"/>
            <a:ext cx="7618782" cy="340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Por que a empresa </a:t>
            </a:r>
            <a:r>
              <a:rPr>
                <a:solidFill>
                  <a:schemeClr val="accent1"/>
                </a:solidFill>
              </a:rPr>
              <a:t>existe</a:t>
            </a:r>
            <a:r>
              <a:t>?</a:t>
            </a:r>
          </a:p>
          <a:p>
            <a:pPr/>
          </a:p>
          <a:p>
            <a:pPr/>
            <a:r>
              <a:t>Qual </a:t>
            </a:r>
            <a:r>
              <a:rPr>
                <a:solidFill>
                  <a:schemeClr val="accent1"/>
                </a:solidFill>
              </a:rPr>
              <a:t>área</a:t>
            </a:r>
            <a:r>
              <a:t> a empresa atua?</a:t>
            </a:r>
          </a:p>
          <a:p>
            <a:pPr/>
          </a:p>
          <a:p>
            <a:pPr/>
            <a:r>
              <a:t>Como a empresa vai </a:t>
            </a:r>
            <a:r>
              <a:rPr>
                <a:solidFill>
                  <a:schemeClr val="accent1"/>
                </a:solidFill>
              </a:rPr>
              <a:t>vencer</a:t>
            </a:r>
            <a:r>
              <a:t>?</a:t>
            </a:r>
          </a:p>
          <a:p>
            <a:pPr/>
          </a:p>
          <a:p>
            <a:pPr/>
            <a:r>
              <a:t>Quais </a:t>
            </a:r>
            <a:r>
              <a:rPr>
                <a:solidFill>
                  <a:schemeClr val="accent1"/>
                </a:solidFill>
              </a:rPr>
              <a:t>soluções</a:t>
            </a:r>
            <a:r>
              <a:t> precisam existir?</a:t>
            </a:r>
          </a:p>
          <a:p>
            <a:pPr/>
          </a:p>
          <a:p>
            <a:pPr/>
            <a:r>
              <a:t>Quais sistemas de </a:t>
            </a:r>
            <a:r>
              <a:rPr>
                <a:solidFill>
                  <a:schemeClr val="accent1"/>
                </a:solidFill>
              </a:rPr>
              <a:t>gerenciamento</a:t>
            </a:r>
            <a:r>
              <a:t> precisam existir?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4472" y="1039861"/>
            <a:ext cx="1799567" cy="1898807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ESTRATÉGIA DE PORTFÓL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DE </a:t>
            </a:r>
            <a:r>
              <a:rPr>
                <a:solidFill>
                  <a:schemeClr val="accent1"/>
                </a:solidFill>
              </a:rPr>
              <a:t>PORTFÓLIO</a:t>
            </a:r>
          </a:p>
        </p:txBody>
      </p:sp>
      <p:sp>
        <p:nvSpPr>
          <p:cNvPr id="199" name="MATRIZ BCG:"/>
          <p:cNvSpPr txBox="1"/>
          <p:nvPr/>
        </p:nvSpPr>
        <p:spPr>
          <a:xfrm>
            <a:off x="1086595" y="3597416"/>
            <a:ext cx="10831611" cy="979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MATRIZ BCG:</a:t>
            </a:r>
          </a:p>
        </p:txBody>
      </p:sp>
      <p:sp>
        <p:nvSpPr>
          <p:cNvPr id="200" name="Estrela"/>
          <p:cNvSpPr/>
          <p:nvPr/>
        </p:nvSpPr>
        <p:spPr>
          <a:xfrm>
            <a:off x="6678199" y="5089078"/>
            <a:ext cx="1328627" cy="1263599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1" name="?"/>
          <p:cNvSpPr txBox="1"/>
          <p:nvPr/>
        </p:nvSpPr>
        <p:spPr>
          <a:xfrm>
            <a:off x="4808208" y="4907447"/>
            <a:ext cx="1713871" cy="1626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solidFill>
                  <a:schemeClr val="accent1"/>
                </a:solidFill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02" name="Vaca"/>
          <p:cNvSpPr/>
          <p:nvPr/>
        </p:nvSpPr>
        <p:spPr>
          <a:xfrm>
            <a:off x="6596761" y="6935792"/>
            <a:ext cx="1491503" cy="90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7" h="21545" fill="norm" stroke="1" extrusionOk="0">
                <a:moveTo>
                  <a:pt x="18406" y="6"/>
                </a:moveTo>
                <a:cubicBezTo>
                  <a:pt x="18276" y="42"/>
                  <a:pt x="18137" y="245"/>
                  <a:pt x="18002" y="719"/>
                </a:cubicBezTo>
                <a:cubicBezTo>
                  <a:pt x="17367" y="1211"/>
                  <a:pt x="17198" y="455"/>
                  <a:pt x="16922" y="358"/>
                </a:cubicBezTo>
                <a:cubicBezTo>
                  <a:pt x="16647" y="261"/>
                  <a:pt x="16370" y="825"/>
                  <a:pt x="16646" y="1563"/>
                </a:cubicBezTo>
                <a:cubicBezTo>
                  <a:pt x="15824" y="1790"/>
                  <a:pt x="14731" y="1776"/>
                  <a:pt x="13583" y="808"/>
                </a:cubicBezTo>
                <a:cubicBezTo>
                  <a:pt x="13370" y="628"/>
                  <a:pt x="13134" y="530"/>
                  <a:pt x="12895" y="555"/>
                </a:cubicBezTo>
                <a:cubicBezTo>
                  <a:pt x="11366" y="716"/>
                  <a:pt x="8937" y="1036"/>
                  <a:pt x="7079" y="1404"/>
                </a:cubicBezTo>
                <a:cubicBezTo>
                  <a:pt x="4845" y="1848"/>
                  <a:pt x="3290" y="1731"/>
                  <a:pt x="2479" y="3519"/>
                </a:cubicBezTo>
                <a:lnTo>
                  <a:pt x="2481" y="3483"/>
                </a:lnTo>
                <a:cubicBezTo>
                  <a:pt x="2481" y="3483"/>
                  <a:pt x="1251" y="5269"/>
                  <a:pt x="583" y="11343"/>
                </a:cubicBezTo>
                <a:cubicBezTo>
                  <a:pt x="304" y="11737"/>
                  <a:pt x="179" y="12329"/>
                  <a:pt x="47" y="13313"/>
                </a:cubicBezTo>
                <a:cubicBezTo>
                  <a:pt x="-59" y="14113"/>
                  <a:pt x="47" y="15020"/>
                  <a:pt x="47" y="15020"/>
                </a:cubicBezTo>
                <a:cubicBezTo>
                  <a:pt x="533" y="14678"/>
                  <a:pt x="1030" y="12935"/>
                  <a:pt x="942" y="11462"/>
                </a:cubicBezTo>
                <a:cubicBezTo>
                  <a:pt x="1063" y="10205"/>
                  <a:pt x="1652" y="6464"/>
                  <a:pt x="2281" y="6156"/>
                </a:cubicBezTo>
                <a:cubicBezTo>
                  <a:pt x="2511" y="8306"/>
                  <a:pt x="3102" y="11155"/>
                  <a:pt x="1921" y="14029"/>
                </a:cubicBezTo>
                <a:cubicBezTo>
                  <a:pt x="1729" y="15969"/>
                  <a:pt x="1837" y="19104"/>
                  <a:pt x="1417" y="20501"/>
                </a:cubicBezTo>
                <a:lnTo>
                  <a:pt x="1670" y="20596"/>
                </a:lnTo>
                <a:cubicBezTo>
                  <a:pt x="1670" y="20596"/>
                  <a:pt x="1703" y="20912"/>
                  <a:pt x="1625" y="21545"/>
                </a:cubicBezTo>
                <a:lnTo>
                  <a:pt x="2879" y="21545"/>
                </a:lnTo>
                <a:cubicBezTo>
                  <a:pt x="2879" y="21545"/>
                  <a:pt x="2667" y="21089"/>
                  <a:pt x="2519" y="20457"/>
                </a:cubicBezTo>
                <a:cubicBezTo>
                  <a:pt x="2371" y="19825"/>
                  <a:pt x="2498" y="16804"/>
                  <a:pt x="3006" y="15470"/>
                </a:cubicBezTo>
                <a:cubicBezTo>
                  <a:pt x="3428" y="14696"/>
                  <a:pt x="3775" y="13780"/>
                  <a:pt x="4001" y="13000"/>
                </a:cubicBezTo>
                <a:cubicBezTo>
                  <a:pt x="4239" y="12858"/>
                  <a:pt x="4531" y="12716"/>
                  <a:pt x="4864" y="12611"/>
                </a:cubicBezTo>
                <a:lnTo>
                  <a:pt x="4639" y="15203"/>
                </a:lnTo>
                <a:cubicBezTo>
                  <a:pt x="4639" y="15203"/>
                  <a:pt x="5252" y="17632"/>
                  <a:pt x="5433" y="18667"/>
                </a:cubicBezTo>
                <a:cubicBezTo>
                  <a:pt x="5588" y="19553"/>
                  <a:pt x="5609" y="20585"/>
                  <a:pt x="5609" y="20585"/>
                </a:cubicBezTo>
                <a:lnTo>
                  <a:pt x="5873" y="20712"/>
                </a:lnTo>
                <a:cubicBezTo>
                  <a:pt x="5929" y="21326"/>
                  <a:pt x="6046" y="21545"/>
                  <a:pt x="6046" y="21545"/>
                </a:cubicBezTo>
                <a:lnTo>
                  <a:pt x="7273" y="21545"/>
                </a:lnTo>
                <a:cubicBezTo>
                  <a:pt x="5363" y="17861"/>
                  <a:pt x="6017" y="13841"/>
                  <a:pt x="6319" y="12497"/>
                </a:cubicBezTo>
                <a:cubicBezTo>
                  <a:pt x="6513" y="12530"/>
                  <a:pt x="6711" y="12583"/>
                  <a:pt x="6913" y="12661"/>
                </a:cubicBezTo>
                <a:cubicBezTo>
                  <a:pt x="8430" y="13251"/>
                  <a:pt x="9964" y="13797"/>
                  <a:pt x="11341" y="13627"/>
                </a:cubicBezTo>
                <a:cubicBezTo>
                  <a:pt x="11321" y="14595"/>
                  <a:pt x="11350" y="15634"/>
                  <a:pt x="11373" y="16347"/>
                </a:cubicBezTo>
                <a:cubicBezTo>
                  <a:pt x="11419" y="17769"/>
                  <a:pt x="10988" y="20474"/>
                  <a:pt x="10988" y="20474"/>
                </a:cubicBezTo>
                <a:lnTo>
                  <a:pt x="11240" y="20615"/>
                </a:lnTo>
                <a:cubicBezTo>
                  <a:pt x="11240" y="20615"/>
                  <a:pt x="11195" y="21245"/>
                  <a:pt x="11408" y="21545"/>
                </a:cubicBezTo>
                <a:lnTo>
                  <a:pt x="12403" y="21545"/>
                </a:lnTo>
                <a:cubicBezTo>
                  <a:pt x="11731" y="20234"/>
                  <a:pt x="12064" y="17577"/>
                  <a:pt x="12393" y="16874"/>
                </a:cubicBezTo>
                <a:cubicBezTo>
                  <a:pt x="12529" y="16581"/>
                  <a:pt x="12650" y="15573"/>
                  <a:pt x="12746" y="14496"/>
                </a:cubicBezTo>
                <a:cubicBezTo>
                  <a:pt x="12830" y="15210"/>
                  <a:pt x="12951" y="15729"/>
                  <a:pt x="13108" y="16114"/>
                </a:cubicBezTo>
                <a:cubicBezTo>
                  <a:pt x="13681" y="17523"/>
                  <a:pt x="13742" y="20554"/>
                  <a:pt x="13742" y="20554"/>
                </a:cubicBezTo>
                <a:lnTo>
                  <a:pt x="13983" y="20715"/>
                </a:lnTo>
                <a:cubicBezTo>
                  <a:pt x="13983" y="20715"/>
                  <a:pt x="14035" y="21312"/>
                  <a:pt x="14240" y="21545"/>
                </a:cubicBezTo>
                <a:lnTo>
                  <a:pt x="15320" y="21545"/>
                </a:lnTo>
                <a:cubicBezTo>
                  <a:pt x="15320" y="21545"/>
                  <a:pt x="14239" y="19951"/>
                  <a:pt x="14303" y="15822"/>
                </a:cubicBezTo>
                <a:cubicBezTo>
                  <a:pt x="14309" y="15469"/>
                  <a:pt x="14259" y="13973"/>
                  <a:pt x="14225" y="12969"/>
                </a:cubicBezTo>
                <a:cubicBezTo>
                  <a:pt x="14499" y="12708"/>
                  <a:pt x="14738" y="12286"/>
                  <a:pt x="14898" y="11607"/>
                </a:cubicBezTo>
                <a:cubicBezTo>
                  <a:pt x="15809" y="7427"/>
                  <a:pt x="17536" y="6689"/>
                  <a:pt x="18321" y="6900"/>
                </a:cubicBezTo>
                <a:cubicBezTo>
                  <a:pt x="19105" y="7110"/>
                  <a:pt x="19444" y="6865"/>
                  <a:pt x="19995" y="6514"/>
                </a:cubicBezTo>
                <a:cubicBezTo>
                  <a:pt x="20610" y="7392"/>
                  <a:pt x="20758" y="7111"/>
                  <a:pt x="20928" y="7111"/>
                </a:cubicBezTo>
                <a:cubicBezTo>
                  <a:pt x="21097" y="7111"/>
                  <a:pt x="21202" y="6584"/>
                  <a:pt x="21372" y="6197"/>
                </a:cubicBezTo>
                <a:cubicBezTo>
                  <a:pt x="21541" y="5811"/>
                  <a:pt x="21288" y="5285"/>
                  <a:pt x="21097" y="5110"/>
                </a:cubicBezTo>
                <a:cubicBezTo>
                  <a:pt x="20906" y="4934"/>
                  <a:pt x="20142" y="3246"/>
                  <a:pt x="19888" y="2193"/>
                </a:cubicBezTo>
                <a:cubicBezTo>
                  <a:pt x="19634" y="1139"/>
                  <a:pt x="19126" y="1316"/>
                  <a:pt x="18935" y="719"/>
                </a:cubicBezTo>
                <a:cubicBezTo>
                  <a:pt x="18816" y="346"/>
                  <a:pt x="18622" y="-55"/>
                  <a:pt x="18406" y="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3" name="Cão"/>
          <p:cNvSpPr/>
          <p:nvPr/>
        </p:nvSpPr>
        <p:spPr>
          <a:xfrm>
            <a:off x="4929969" y="6905943"/>
            <a:ext cx="1470348" cy="96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94" fill="norm" stroke="1" extrusionOk="0">
                <a:moveTo>
                  <a:pt x="17453" y="1"/>
                </a:moveTo>
                <a:cubicBezTo>
                  <a:pt x="17060" y="12"/>
                  <a:pt x="16700" y="225"/>
                  <a:pt x="16296" y="890"/>
                </a:cubicBezTo>
                <a:cubicBezTo>
                  <a:pt x="15637" y="1896"/>
                  <a:pt x="14368" y="4863"/>
                  <a:pt x="14368" y="4863"/>
                </a:cubicBezTo>
                <a:cubicBezTo>
                  <a:pt x="14368" y="4863"/>
                  <a:pt x="12884" y="5760"/>
                  <a:pt x="11540" y="5644"/>
                </a:cubicBezTo>
                <a:cubicBezTo>
                  <a:pt x="10195" y="5528"/>
                  <a:pt x="5579" y="4753"/>
                  <a:pt x="4133" y="6844"/>
                </a:cubicBezTo>
                <a:cubicBezTo>
                  <a:pt x="2688" y="8934"/>
                  <a:pt x="3323" y="12960"/>
                  <a:pt x="0" y="11606"/>
                </a:cubicBezTo>
                <a:cubicBezTo>
                  <a:pt x="650" y="13464"/>
                  <a:pt x="1804" y="13172"/>
                  <a:pt x="2460" y="12806"/>
                </a:cubicBezTo>
                <a:cubicBezTo>
                  <a:pt x="3500" y="12225"/>
                  <a:pt x="4083" y="9748"/>
                  <a:pt x="4083" y="9748"/>
                </a:cubicBezTo>
                <a:cubicBezTo>
                  <a:pt x="4083" y="9748"/>
                  <a:pt x="4894" y="14858"/>
                  <a:pt x="2941" y="16832"/>
                </a:cubicBezTo>
                <a:cubicBezTo>
                  <a:pt x="3068" y="19929"/>
                  <a:pt x="3500" y="21594"/>
                  <a:pt x="3500" y="21594"/>
                </a:cubicBezTo>
                <a:lnTo>
                  <a:pt x="4760" y="21594"/>
                </a:lnTo>
                <a:cubicBezTo>
                  <a:pt x="4760" y="21594"/>
                  <a:pt x="4616" y="20809"/>
                  <a:pt x="4122" y="20384"/>
                </a:cubicBezTo>
                <a:cubicBezTo>
                  <a:pt x="4045" y="19803"/>
                  <a:pt x="4074" y="17721"/>
                  <a:pt x="4074" y="17721"/>
                </a:cubicBezTo>
                <a:cubicBezTo>
                  <a:pt x="4074" y="17721"/>
                  <a:pt x="4575" y="17504"/>
                  <a:pt x="5174" y="16884"/>
                </a:cubicBezTo>
                <a:cubicBezTo>
                  <a:pt x="5346" y="19537"/>
                  <a:pt x="5731" y="21594"/>
                  <a:pt x="5731" y="21594"/>
                </a:cubicBezTo>
                <a:lnTo>
                  <a:pt x="7118" y="21594"/>
                </a:lnTo>
                <a:cubicBezTo>
                  <a:pt x="7118" y="21594"/>
                  <a:pt x="7051" y="20771"/>
                  <a:pt x="6480" y="20384"/>
                </a:cubicBezTo>
                <a:cubicBezTo>
                  <a:pt x="5935" y="18990"/>
                  <a:pt x="6391" y="16966"/>
                  <a:pt x="6391" y="16966"/>
                </a:cubicBezTo>
                <a:cubicBezTo>
                  <a:pt x="6391" y="16966"/>
                  <a:pt x="7364" y="15293"/>
                  <a:pt x="8115" y="13029"/>
                </a:cubicBezTo>
                <a:cubicBezTo>
                  <a:pt x="8325" y="13058"/>
                  <a:pt x="8535" y="13119"/>
                  <a:pt x="8736" y="13163"/>
                </a:cubicBezTo>
                <a:cubicBezTo>
                  <a:pt x="9181" y="13260"/>
                  <a:pt x="10981" y="14195"/>
                  <a:pt x="12843" y="14358"/>
                </a:cubicBezTo>
                <a:cubicBezTo>
                  <a:pt x="12751" y="15395"/>
                  <a:pt x="12569" y="17187"/>
                  <a:pt x="12326" y="18341"/>
                </a:cubicBezTo>
                <a:cubicBezTo>
                  <a:pt x="12614" y="19734"/>
                  <a:pt x="12681" y="21594"/>
                  <a:pt x="12681" y="21594"/>
                </a:cubicBezTo>
                <a:lnTo>
                  <a:pt x="13949" y="21594"/>
                </a:lnTo>
                <a:cubicBezTo>
                  <a:pt x="13949" y="21594"/>
                  <a:pt x="14051" y="21002"/>
                  <a:pt x="13467" y="20538"/>
                </a:cubicBezTo>
                <a:cubicBezTo>
                  <a:pt x="13362" y="18931"/>
                  <a:pt x="13512" y="17224"/>
                  <a:pt x="14580" y="14299"/>
                </a:cubicBezTo>
                <a:cubicBezTo>
                  <a:pt x="14832" y="15791"/>
                  <a:pt x="15208" y="18323"/>
                  <a:pt x="15122" y="19736"/>
                </a:cubicBezTo>
                <a:cubicBezTo>
                  <a:pt x="15731" y="21130"/>
                  <a:pt x="15712" y="21594"/>
                  <a:pt x="15712" y="21594"/>
                </a:cubicBezTo>
                <a:lnTo>
                  <a:pt x="17161" y="21594"/>
                </a:lnTo>
                <a:cubicBezTo>
                  <a:pt x="17161" y="21594"/>
                  <a:pt x="17325" y="20832"/>
                  <a:pt x="16463" y="20484"/>
                </a:cubicBezTo>
                <a:cubicBezTo>
                  <a:pt x="16041" y="19522"/>
                  <a:pt x="15933" y="16630"/>
                  <a:pt x="16697" y="12569"/>
                </a:cubicBezTo>
                <a:cubicBezTo>
                  <a:pt x="17730" y="10812"/>
                  <a:pt x="17729" y="8275"/>
                  <a:pt x="17729" y="8275"/>
                </a:cubicBezTo>
                <a:cubicBezTo>
                  <a:pt x="17729" y="8275"/>
                  <a:pt x="18106" y="6492"/>
                  <a:pt x="18529" y="5467"/>
                </a:cubicBezTo>
                <a:cubicBezTo>
                  <a:pt x="18648" y="5175"/>
                  <a:pt x="18877" y="5045"/>
                  <a:pt x="19098" y="5114"/>
                </a:cubicBezTo>
                <a:cubicBezTo>
                  <a:pt x="20655" y="5603"/>
                  <a:pt x="21323" y="4117"/>
                  <a:pt x="21544" y="3424"/>
                </a:cubicBezTo>
                <a:cubicBezTo>
                  <a:pt x="21600" y="3248"/>
                  <a:pt x="21543" y="3038"/>
                  <a:pt x="21423" y="2971"/>
                </a:cubicBezTo>
                <a:cubicBezTo>
                  <a:pt x="21129" y="2807"/>
                  <a:pt x="20585" y="2494"/>
                  <a:pt x="20163" y="2203"/>
                </a:cubicBezTo>
                <a:cubicBezTo>
                  <a:pt x="19837" y="1978"/>
                  <a:pt x="19737" y="1636"/>
                  <a:pt x="19714" y="1368"/>
                </a:cubicBezTo>
                <a:cubicBezTo>
                  <a:pt x="19689" y="1080"/>
                  <a:pt x="19563" y="839"/>
                  <a:pt x="19387" y="728"/>
                </a:cubicBezTo>
                <a:cubicBezTo>
                  <a:pt x="19090" y="539"/>
                  <a:pt x="18642" y="283"/>
                  <a:pt x="18210" y="147"/>
                </a:cubicBezTo>
                <a:cubicBezTo>
                  <a:pt x="17934" y="60"/>
                  <a:pt x="17688" y="-6"/>
                  <a:pt x="17453" y="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4" name="Quadrado"/>
          <p:cNvSpPr/>
          <p:nvPr/>
        </p:nvSpPr>
        <p:spPr>
          <a:xfrm>
            <a:off x="4839958" y="4895692"/>
            <a:ext cx="1650371" cy="1650372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5" name="Quadrado"/>
          <p:cNvSpPr/>
          <p:nvPr/>
        </p:nvSpPr>
        <p:spPr>
          <a:xfrm>
            <a:off x="6517327" y="4895692"/>
            <a:ext cx="1650371" cy="1650372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6" name="Quadrado"/>
          <p:cNvSpPr/>
          <p:nvPr/>
        </p:nvSpPr>
        <p:spPr>
          <a:xfrm>
            <a:off x="4837102" y="6563065"/>
            <a:ext cx="1650371" cy="1650371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7" name="Quadrado"/>
          <p:cNvSpPr/>
          <p:nvPr/>
        </p:nvSpPr>
        <p:spPr>
          <a:xfrm>
            <a:off x="6514471" y="6563065"/>
            <a:ext cx="1650371" cy="1650371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8" name="Linha"/>
          <p:cNvSpPr/>
          <p:nvPr/>
        </p:nvSpPr>
        <p:spPr>
          <a:xfrm>
            <a:off x="5477836" y="8632429"/>
            <a:ext cx="2049128" cy="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9" name="Linha"/>
          <p:cNvSpPr/>
          <p:nvPr/>
        </p:nvSpPr>
        <p:spPr>
          <a:xfrm flipV="1">
            <a:off x="4299133" y="5648457"/>
            <a:ext cx="1" cy="171387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0" name="Benefícios"/>
          <p:cNvSpPr txBox="1"/>
          <p:nvPr/>
        </p:nvSpPr>
        <p:spPr>
          <a:xfrm>
            <a:off x="5680811" y="8759234"/>
            <a:ext cx="164317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Benefícios</a:t>
            </a:r>
          </a:p>
        </p:txBody>
      </p:sp>
      <p:sp>
        <p:nvSpPr>
          <p:cNvPr id="211" name="Crescimento"/>
          <p:cNvSpPr txBox="1"/>
          <p:nvPr/>
        </p:nvSpPr>
        <p:spPr>
          <a:xfrm>
            <a:off x="2183869" y="6379284"/>
            <a:ext cx="19708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Crescimento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4472" y="1039861"/>
            <a:ext cx="1799566" cy="1898807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ESTRATÉGIA DE PORTFÓL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DE </a:t>
            </a:r>
            <a:r>
              <a:rPr>
                <a:solidFill>
                  <a:schemeClr val="accent1"/>
                </a:solidFill>
              </a:rPr>
              <a:t>PORTFÓLIO</a:t>
            </a:r>
          </a:p>
        </p:txBody>
      </p:sp>
      <p:sp>
        <p:nvSpPr>
          <p:cNvPr id="215" name="ERROS COMUNS:"/>
          <p:cNvSpPr txBox="1"/>
          <p:nvPr/>
        </p:nvSpPr>
        <p:spPr>
          <a:xfrm>
            <a:off x="1086595" y="3597416"/>
            <a:ext cx="10831611" cy="979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ERROS COMUNS:</a:t>
            </a:r>
          </a:p>
        </p:txBody>
      </p:sp>
      <p:sp>
        <p:nvSpPr>
          <p:cNvPr id="216" name="Focar demais em estrelas e vacas leiteiras…"/>
          <p:cNvSpPr txBox="1"/>
          <p:nvPr/>
        </p:nvSpPr>
        <p:spPr>
          <a:xfrm>
            <a:off x="3149638" y="5374259"/>
            <a:ext cx="6705524" cy="1557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33375" indent="-333375" algn="l">
              <a:lnSpc>
                <a:spcPct val="150000"/>
              </a:lnSpc>
              <a:buSzPct val="145000"/>
              <a:buChar char="•"/>
            </a:pPr>
            <a:r>
              <a:t>Focar demais em estrelas e vacas leiteiras</a:t>
            </a:r>
          </a:p>
          <a:p>
            <a:pPr marL="333375" indent="-333375" algn="l">
              <a:lnSpc>
                <a:spcPct val="150000"/>
              </a:lnSpc>
              <a:buSzPct val="145000"/>
              <a:buChar char="•"/>
            </a:pPr>
            <a:r>
              <a:t>Manter cachorro por muito tempo</a:t>
            </a:r>
          </a:p>
          <a:p>
            <a:pPr marL="333375" indent="-333375" algn="l">
              <a:lnSpc>
                <a:spcPct val="150000"/>
              </a:lnSpc>
              <a:buSzPct val="145000"/>
              <a:buChar char="•"/>
            </a:pPr>
            <a:r>
              <a:t>Investir muito em interrogação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4472" y="1039861"/>
            <a:ext cx="1799566" cy="1898807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ESTRATÉGIA DE PORTFÓL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DE </a:t>
            </a:r>
            <a:r>
              <a:rPr>
                <a:solidFill>
                  <a:schemeClr val="accent1"/>
                </a:solidFill>
              </a:rPr>
              <a:t>PORTFÓLIO</a:t>
            </a:r>
          </a:p>
        </p:txBody>
      </p:sp>
      <p:sp>
        <p:nvSpPr>
          <p:cNvPr id="220" name="CICLO DE VIDA DE PRODUTO"/>
          <p:cNvSpPr txBox="1"/>
          <p:nvPr/>
        </p:nvSpPr>
        <p:spPr>
          <a:xfrm>
            <a:off x="1086595" y="3597416"/>
            <a:ext cx="10831611" cy="979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CICLO DE VIDA DE PRODUTO</a:t>
            </a:r>
          </a:p>
        </p:txBody>
      </p:sp>
      <p:pic>
        <p:nvPicPr>
          <p:cNvPr id="221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6274" y="4790860"/>
            <a:ext cx="6426852" cy="4085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4472" y="1039861"/>
            <a:ext cx="1799566" cy="1898807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ESTRATÉGIA DE PORTFÓL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DE </a:t>
            </a:r>
            <a:r>
              <a:rPr>
                <a:solidFill>
                  <a:schemeClr val="accent1"/>
                </a:solidFill>
              </a:rPr>
              <a:t>PORTFÓLIO</a:t>
            </a:r>
          </a:p>
        </p:txBody>
      </p:sp>
      <p:sp>
        <p:nvSpPr>
          <p:cNvPr id="225" name="CICLO DE VIDA DE PRODUTO"/>
          <p:cNvSpPr txBox="1"/>
          <p:nvPr/>
        </p:nvSpPr>
        <p:spPr>
          <a:xfrm>
            <a:off x="1086595" y="3597416"/>
            <a:ext cx="10831611" cy="979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CICLO DE VIDA DE PRODUTO</a:t>
            </a:r>
          </a:p>
        </p:txBody>
      </p:sp>
      <p:pic>
        <p:nvPicPr>
          <p:cNvPr id="226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6274" y="4790860"/>
            <a:ext cx="6426852" cy="4085446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Estrela"/>
          <p:cNvSpPr/>
          <p:nvPr/>
        </p:nvSpPr>
        <p:spPr>
          <a:xfrm>
            <a:off x="5580634" y="4903781"/>
            <a:ext cx="769285" cy="7580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8" name="?"/>
          <p:cNvSpPr txBox="1"/>
          <p:nvPr/>
        </p:nvSpPr>
        <p:spPr>
          <a:xfrm>
            <a:off x="4181471" y="5456647"/>
            <a:ext cx="1713871" cy="1304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29" name="Vaca"/>
          <p:cNvSpPr/>
          <p:nvPr/>
        </p:nvSpPr>
        <p:spPr>
          <a:xfrm>
            <a:off x="6812932" y="4604786"/>
            <a:ext cx="896679" cy="544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7" h="21545" fill="norm" stroke="1" extrusionOk="0">
                <a:moveTo>
                  <a:pt x="18406" y="6"/>
                </a:moveTo>
                <a:cubicBezTo>
                  <a:pt x="18276" y="42"/>
                  <a:pt x="18137" y="245"/>
                  <a:pt x="18002" y="719"/>
                </a:cubicBezTo>
                <a:cubicBezTo>
                  <a:pt x="17367" y="1211"/>
                  <a:pt x="17198" y="455"/>
                  <a:pt x="16922" y="358"/>
                </a:cubicBezTo>
                <a:cubicBezTo>
                  <a:pt x="16647" y="261"/>
                  <a:pt x="16370" y="825"/>
                  <a:pt x="16646" y="1563"/>
                </a:cubicBezTo>
                <a:cubicBezTo>
                  <a:pt x="15824" y="1790"/>
                  <a:pt x="14731" y="1776"/>
                  <a:pt x="13583" y="808"/>
                </a:cubicBezTo>
                <a:cubicBezTo>
                  <a:pt x="13370" y="628"/>
                  <a:pt x="13134" y="530"/>
                  <a:pt x="12895" y="555"/>
                </a:cubicBezTo>
                <a:cubicBezTo>
                  <a:pt x="11366" y="716"/>
                  <a:pt x="8937" y="1036"/>
                  <a:pt x="7079" y="1404"/>
                </a:cubicBezTo>
                <a:cubicBezTo>
                  <a:pt x="4845" y="1848"/>
                  <a:pt x="3290" y="1731"/>
                  <a:pt x="2479" y="3519"/>
                </a:cubicBezTo>
                <a:lnTo>
                  <a:pt x="2481" y="3483"/>
                </a:lnTo>
                <a:cubicBezTo>
                  <a:pt x="2481" y="3483"/>
                  <a:pt x="1251" y="5269"/>
                  <a:pt x="583" y="11343"/>
                </a:cubicBezTo>
                <a:cubicBezTo>
                  <a:pt x="304" y="11737"/>
                  <a:pt x="179" y="12329"/>
                  <a:pt x="47" y="13313"/>
                </a:cubicBezTo>
                <a:cubicBezTo>
                  <a:pt x="-59" y="14113"/>
                  <a:pt x="47" y="15020"/>
                  <a:pt x="47" y="15020"/>
                </a:cubicBezTo>
                <a:cubicBezTo>
                  <a:pt x="533" y="14678"/>
                  <a:pt x="1030" y="12935"/>
                  <a:pt x="942" y="11462"/>
                </a:cubicBezTo>
                <a:cubicBezTo>
                  <a:pt x="1063" y="10205"/>
                  <a:pt x="1652" y="6464"/>
                  <a:pt x="2281" y="6156"/>
                </a:cubicBezTo>
                <a:cubicBezTo>
                  <a:pt x="2511" y="8306"/>
                  <a:pt x="3102" y="11155"/>
                  <a:pt x="1921" y="14029"/>
                </a:cubicBezTo>
                <a:cubicBezTo>
                  <a:pt x="1729" y="15969"/>
                  <a:pt x="1837" y="19104"/>
                  <a:pt x="1417" y="20501"/>
                </a:cubicBezTo>
                <a:lnTo>
                  <a:pt x="1670" y="20596"/>
                </a:lnTo>
                <a:cubicBezTo>
                  <a:pt x="1670" y="20596"/>
                  <a:pt x="1703" y="20912"/>
                  <a:pt x="1625" y="21545"/>
                </a:cubicBezTo>
                <a:lnTo>
                  <a:pt x="2879" y="21545"/>
                </a:lnTo>
                <a:cubicBezTo>
                  <a:pt x="2879" y="21545"/>
                  <a:pt x="2667" y="21089"/>
                  <a:pt x="2519" y="20457"/>
                </a:cubicBezTo>
                <a:cubicBezTo>
                  <a:pt x="2371" y="19825"/>
                  <a:pt x="2498" y="16804"/>
                  <a:pt x="3006" y="15470"/>
                </a:cubicBezTo>
                <a:cubicBezTo>
                  <a:pt x="3428" y="14696"/>
                  <a:pt x="3775" y="13780"/>
                  <a:pt x="4001" y="13000"/>
                </a:cubicBezTo>
                <a:cubicBezTo>
                  <a:pt x="4239" y="12858"/>
                  <a:pt x="4531" y="12716"/>
                  <a:pt x="4864" y="12611"/>
                </a:cubicBezTo>
                <a:lnTo>
                  <a:pt x="4639" y="15203"/>
                </a:lnTo>
                <a:cubicBezTo>
                  <a:pt x="4639" y="15203"/>
                  <a:pt x="5252" y="17632"/>
                  <a:pt x="5433" y="18667"/>
                </a:cubicBezTo>
                <a:cubicBezTo>
                  <a:pt x="5588" y="19553"/>
                  <a:pt x="5609" y="20585"/>
                  <a:pt x="5609" y="20585"/>
                </a:cubicBezTo>
                <a:lnTo>
                  <a:pt x="5873" y="20712"/>
                </a:lnTo>
                <a:cubicBezTo>
                  <a:pt x="5929" y="21326"/>
                  <a:pt x="6046" y="21545"/>
                  <a:pt x="6046" y="21545"/>
                </a:cubicBezTo>
                <a:lnTo>
                  <a:pt x="7273" y="21545"/>
                </a:lnTo>
                <a:cubicBezTo>
                  <a:pt x="5363" y="17861"/>
                  <a:pt x="6017" y="13841"/>
                  <a:pt x="6319" y="12497"/>
                </a:cubicBezTo>
                <a:cubicBezTo>
                  <a:pt x="6513" y="12530"/>
                  <a:pt x="6711" y="12583"/>
                  <a:pt x="6913" y="12661"/>
                </a:cubicBezTo>
                <a:cubicBezTo>
                  <a:pt x="8430" y="13251"/>
                  <a:pt x="9964" y="13797"/>
                  <a:pt x="11341" y="13627"/>
                </a:cubicBezTo>
                <a:cubicBezTo>
                  <a:pt x="11321" y="14595"/>
                  <a:pt x="11350" y="15634"/>
                  <a:pt x="11373" y="16347"/>
                </a:cubicBezTo>
                <a:cubicBezTo>
                  <a:pt x="11419" y="17769"/>
                  <a:pt x="10988" y="20474"/>
                  <a:pt x="10988" y="20474"/>
                </a:cubicBezTo>
                <a:lnTo>
                  <a:pt x="11240" y="20615"/>
                </a:lnTo>
                <a:cubicBezTo>
                  <a:pt x="11240" y="20615"/>
                  <a:pt x="11195" y="21245"/>
                  <a:pt x="11408" y="21545"/>
                </a:cubicBezTo>
                <a:lnTo>
                  <a:pt x="12403" y="21545"/>
                </a:lnTo>
                <a:cubicBezTo>
                  <a:pt x="11731" y="20234"/>
                  <a:pt x="12064" y="17577"/>
                  <a:pt x="12393" y="16874"/>
                </a:cubicBezTo>
                <a:cubicBezTo>
                  <a:pt x="12529" y="16581"/>
                  <a:pt x="12650" y="15573"/>
                  <a:pt x="12746" y="14496"/>
                </a:cubicBezTo>
                <a:cubicBezTo>
                  <a:pt x="12830" y="15210"/>
                  <a:pt x="12951" y="15729"/>
                  <a:pt x="13108" y="16114"/>
                </a:cubicBezTo>
                <a:cubicBezTo>
                  <a:pt x="13681" y="17523"/>
                  <a:pt x="13742" y="20554"/>
                  <a:pt x="13742" y="20554"/>
                </a:cubicBezTo>
                <a:lnTo>
                  <a:pt x="13983" y="20715"/>
                </a:lnTo>
                <a:cubicBezTo>
                  <a:pt x="13983" y="20715"/>
                  <a:pt x="14035" y="21312"/>
                  <a:pt x="14240" y="21545"/>
                </a:cubicBezTo>
                <a:lnTo>
                  <a:pt x="15320" y="21545"/>
                </a:lnTo>
                <a:cubicBezTo>
                  <a:pt x="15320" y="21545"/>
                  <a:pt x="14239" y="19951"/>
                  <a:pt x="14303" y="15822"/>
                </a:cubicBezTo>
                <a:cubicBezTo>
                  <a:pt x="14309" y="15469"/>
                  <a:pt x="14259" y="13973"/>
                  <a:pt x="14225" y="12969"/>
                </a:cubicBezTo>
                <a:cubicBezTo>
                  <a:pt x="14499" y="12708"/>
                  <a:pt x="14738" y="12286"/>
                  <a:pt x="14898" y="11607"/>
                </a:cubicBezTo>
                <a:cubicBezTo>
                  <a:pt x="15809" y="7427"/>
                  <a:pt x="17536" y="6689"/>
                  <a:pt x="18321" y="6900"/>
                </a:cubicBezTo>
                <a:cubicBezTo>
                  <a:pt x="19105" y="7110"/>
                  <a:pt x="19444" y="6865"/>
                  <a:pt x="19995" y="6514"/>
                </a:cubicBezTo>
                <a:cubicBezTo>
                  <a:pt x="20610" y="7392"/>
                  <a:pt x="20758" y="7111"/>
                  <a:pt x="20928" y="7111"/>
                </a:cubicBezTo>
                <a:cubicBezTo>
                  <a:pt x="21097" y="7111"/>
                  <a:pt x="21202" y="6584"/>
                  <a:pt x="21372" y="6197"/>
                </a:cubicBezTo>
                <a:cubicBezTo>
                  <a:pt x="21541" y="5811"/>
                  <a:pt x="21288" y="5285"/>
                  <a:pt x="21097" y="5110"/>
                </a:cubicBezTo>
                <a:cubicBezTo>
                  <a:pt x="20906" y="4934"/>
                  <a:pt x="20142" y="3246"/>
                  <a:pt x="19888" y="2193"/>
                </a:cubicBezTo>
                <a:cubicBezTo>
                  <a:pt x="19634" y="1139"/>
                  <a:pt x="19126" y="1316"/>
                  <a:pt x="18935" y="719"/>
                </a:cubicBezTo>
                <a:cubicBezTo>
                  <a:pt x="18816" y="346"/>
                  <a:pt x="18622" y="-55"/>
                  <a:pt x="18406" y="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0" name="Cão"/>
          <p:cNvSpPr/>
          <p:nvPr/>
        </p:nvSpPr>
        <p:spPr>
          <a:xfrm>
            <a:off x="8247756" y="5236081"/>
            <a:ext cx="829252" cy="544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94" fill="norm" stroke="1" extrusionOk="0">
                <a:moveTo>
                  <a:pt x="17453" y="1"/>
                </a:moveTo>
                <a:cubicBezTo>
                  <a:pt x="17060" y="12"/>
                  <a:pt x="16700" y="225"/>
                  <a:pt x="16296" y="890"/>
                </a:cubicBezTo>
                <a:cubicBezTo>
                  <a:pt x="15637" y="1896"/>
                  <a:pt x="14368" y="4863"/>
                  <a:pt x="14368" y="4863"/>
                </a:cubicBezTo>
                <a:cubicBezTo>
                  <a:pt x="14368" y="4863"/>
                  <a:pt x="12884" y="5760"/>
                  <a:pt x="11540" y="5644"/>
                </a:cubicBezTo>
                <a:cubicBezTo>
                  <a:pt x="10195" y="5528"/>
                  <a:pt x="5579" y="4753"/>
                  <a:pt x="4133" y="6844"/>
                </a:cubicBezTo>
                <a:cubicBezTo>
                  <a:pt x="2688" y="8934"/>
                  <a:pt x="3323" y="12960"/>
                  <a:pt x="0" y="11606"/>
                </a:cubicBezTo>
                <a:cubicBezTo>
                  <a:pt x="650" y="13464"/>
                  <a:pt x="1804" y="13172"/>
                  <a:pt x="2460" y="12806"/>
                </a:cubicBezTo>
                <a:cubicBezTo>
                  <a:pt x="3500" y="12225"/>
                  <a:pt x="4083" y="9748"/>
                  <a:pt x="4083" y="9748"/>
                </a:cubicBezTo>
                <a:cubicBezTo>
                  <a:pt x="4083" y="9748"/>
                  <a:pt x="4894" y="14858"/>
                  <a:pt x="2941" y="16832"/>
                </a:cubicBezTo>
                <a:cubicBezTo>
                  <a:pt x="3068" y="19929"/>
                  <a:pt x="3500" y="21594"/>
                  <a:pt x="3500" y="21594"/>
                </a:cubicBezTo>
                <a:lnTo>
                  <a:pt x="4760" y="21594"/>
                </a:lnTo>
                <a:cubicBezTo>
                  <a:pt x="4760" y="21594"/>
                  <a:pt x="4616" y="20809"/>
                  <a:pt x="4122" y="20384"/>
                </a:cubicBezTo>
                <a:cubicBezTo>
                  <a:pt x="4045" y="19803"/>
                  <a:pt x="4074" y="17721"/>
                  <a:pt x="4074" y="17721"/>
                </a:cubicBezTo>
                <a:cubicBezTo>
                  <a:pt x="4074" y="17721"/>
                  <a:pt x="4575" y="17504"/>
                  <a:pt x="5174" y="16884"/>
                </a:cubicBezTo>
                <a:cubicBezTo>
                  <a:pt x="5346" y="19537"/>
                  <a:pt x="5731" y="21594"/>
                  <a:pt x="5731" y="21594"/>
                </a:cubicBezTo>
                <a:lnTo>
                  <a:pt x="7118" y="21594"/>
                </a:lnTo>
                <a:cubicBezTo>
                  <a:pt x="7118" y="21594"/>
                  <a:pt x="7051" y="20771"/>
                  <a:pt x="6480" y="20384"/>
                </a:cubicBezTo>
                <a:cubicBezTo>
                  <a:pt x="5935" y="18990"/>
                  <a:pt x="6391" y="16966"/>
                  <a:pt x="6391" y="16966"/>
                </a:cubicBezTo>
                <a:cubicBezTo>
                  <a:pt x="6391" y="16966"/>
                  <a:pt x="7364" y="15293"/>
                  <a:pt x="8115" y="13029"/>
                </a:cubicBezTo>
                <a:cubicBezTo>
                  <a:pt x="8325" y="13058"/>
                  <a:pt x="8535" y="13119"/>
                  <a:pt x="8736" y="13163"/>
                </a:cubicBezTo>
                <a:cubicBezTo>
                  <a:pt x="9181" y="13260"/>
                  <a:pt x="10981" y="14195"/>
                  <a:pt x="12843" y="14358"/>
                </a:cubicBezTo>
                <a:cubicBezTo>
                  <a:pt x="12751" y="15395"/>
                  <a:pt x="12569" y="17187"/>
                  <a:pt x="12326" y="18341"/>
                </a:cubicBezTo>
                <a:cubicBezTo>
                  <a:pt x="12614" y="19734"/>
                  <a:pt x="12681" y="21594"/>
                  <a:pt x="12681" y="21594"/>
                </a:cubicBezTo>
                <a:lnTo>
                  <a:pt x="13949" y="21594"/>
                </a:lnTo>
                <a:cubicBezTo>
                  <a:pt x="13949" y="21594"/>
                  <a:pt x="14051" y="21002"/>
                  <a:pt x="13467" y="20538"/>
                </a:cubicBezTo>
                <a:cubicBezTo>
                  <a:pt x="13362" y="18931"/>
                  <a:pt x="13512" y="17224"/>
                  <a:pt x="14580" y="14299"/>
                </a:cubicBezTo>
                <a:cubicBezTo>
                  <a:pt x="14832" y="15791"/>
                  <a:pt x="15208" y="18323"/>
                  <a:pt x="15122" y="19736"/>
                </a:cubicBezTo>
                <a:cubicBezTo>
                  <a:pt x="15731" y="21130"/>
                  <a:pt x="15712" y="21594"/>
                  <a:pt x="15712" y="21594"/>
                </a:cubicBezTo>
                <a:lnTo>
                  <a:pt x="17161" y="21594"/>
                </a:lnTo>
                <a:cubicBezTo>
                  <a:pt x="17161" y="21594"/>
                  <a:pt x="17325" y="20832"/>
                  <a:pt x="16463" y="20484"/>
                </a:cubicBezTo>
                <a:cubicBezTo>
                  <a:pt x="16041" y="19522"/>
                  <a:pt x="15933" y="16630"/>
                  <a:pt x="16697" y="12569"/>
                </a:cubicBezTo>
                <a:cubicBezTo>
                  <a:pt x="17730" y="10812"/>
                  <a:pt x="17729" y="8275"/>
                  <a:pt x="17729" y="8275"/>
                </a:cubicBezTo>
                <a:cubicBezTo>
                  <a:pt x="17729" y="8275"/>
                  <a:pt x="18106" y="6492"/>
                  <a:pt x="18529" y="5467"/>
                </a:cubicBezTo>
                <a:cubicBezTo>
                  <a:pt x="18648" y="5175"/>
                  <a:pt x="18877" y="5045"/>
                  <a:pt x="19098" y="5114"/>
                </a:cubicBezTo>
                <a:cubicBezTo>
                  <a:pt x="20655" y="5603"/>
                  <a:pt x="21323" y="4117"/>
                  <a:pt x="21544" y="3424"/>
                </a:cubicBezTo>
                <a:cubicBezTo>
                  <a:pt x="21600" y="3248"/>
                  <a:pt x="21543" y="3038"/>
                  <a:pt x="21423" y="2971"/>
                </a:cubicBezTo>
                <a:cubicBezTo>
                  <a:pt x="21129" y="2807"/>
                  <a:pt x="20585" y="2494"/>
                  <a:pt x="20163" y="2203"/>
                </a:cubicBezTo>
                <a:cubicBezTo>
                  <a:pt x="19837" y="1978"/>
                  <a:pt x="19737" y="1636"/>
                  <a:pt x="19714" y="1368"/>
                </a:cubicBezTo>
                <a:cubicBezTo>
                  <a:pt x="19689" y="1080"/>
                  <a:pt x="19563" y="839"/>
                  <a:pt x="19387" y="728"/>
                </a:cubicBezTo>
                <a:cubicBezTo>
                  <a:pt x="19090" y="539"/>
                  <a:pt x="18642" y="283"/>
                  <a:pt x="18210" y="147"/>
                </a:cubicBezTo>
                <a:cubicBezTo>
                  <a:pt x="17934" y="60"/>
                  <a:pt x="17688" y="-6"/>
                  <a:pt x="17453" y="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1" name="Estabelecer…"/>
          <p:cNvSpPr txBox="1"/>
          <p:nvPr/>
        </p:nvSpPr>
        <p:spPr>
          <a:xfrm>
            <a:off x="10129745" y="4462120"/>
            <a:ext cx="2375532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chemeClr val="accent1"/>
                </a:solidFill>
              </a:defRPr>
            </a:pPr>
            <a:r>
              <a:t>Estabelecer</a:t>
            </a:r>
          </a:p>
          <a:p>
            <a:pPr>
              <a:defRPr>
                <a:solidFill>
                  <a:schemeClr val="accent1"/>
                </a:solidFill>
              </a:defRPr>
            </a:pPr>
            <a:r>
              <a:t>KPI’s!!!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77944" y="4456367"/>
            <a:ext cx="5954200" cy="33441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4472" y="1039861"/>
            <a:ext cx="1799566" cy="1898807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ESTRATÉGIA DE PORTFÓLIO"/>
          <p:cNvSpPr txBox="1"/>
          <p:nvPr/>
        </p:nvSpPr>
        <p:spPr>
          <a:xfrm>
            <a:off x="3622913" y="1670807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/>
            </a:pPr>
            <a:r>
              <a:t>ESTRATÉGIA DE </a:t>
            </a:r>
            <a:r>
              <a:rPr>
                <a:solidFill>
                  <a:schemeClr val="accent1"/>
                </a:solidFill>
              </a:rPr>
              <a:t>PORTFÓLIO</a:t>
            </a:r>
          </a:p>
        </p:txBody>
      </p:sp>
      <p:sp>
        <p:nvSpPr>
          <p:cNvPr id="236" name="CICLO DE VIDA DO iPOD"/>
          <p:cNvSpPr txBox="1"/>
          <p:nvPr/>
        </p:nvSpPr>
        <p:spPr>
          <a:xfrm>
            <a:off x="1086595" y="3597416"/>
            <a:ext cx="10831611" cy="979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/>
            <a:r>
              <a:t>CICLO DE VIDA DO iPOD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VISÃO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t>VISÃO DE </a:t>
            </a:r>
            <a:r>
              <a:rPr>
                <a:solidFill>
                  <a:schemeClr val="accent1"/>
                </a:solidFill>
              </a:rPr>
              <a:t>PRODUTO</a:t>
            </a:r>
          </a:p>
        </p:txBody>
      </p:sp>
      <p:sp>
        <p:nvSpPr>
          <p:cNvPr id="239" name="É a meta ampla que guia todos os envolvidos com o produto (lideranças, dev, vendas, mkt, CS)"/>
          <p:cNvSpPr txBox="1"/>
          <p:nvPr/>
        </p:nvSpPr>
        <p:spPr>
          <a:xfrm>
            <a:off x="1086595" y="4457584"/>
            <a:ext cx="10831611" cy="2576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meta ampla</a:t>
            </a:r>
            <a:r>
              <a:t> que guia </a:t>
            </a:r>
            <a:r>
              <a:rPr>
                <a:solidFill>
                  <a:schemeClr val="accent1"/>
                </a:solidFill>
              </a:rPr>
              <a:t>todos</a:t>
            </a:r>
            <a:r>
              <a:t> os </a:t>
            </a:r>
            <a:r>
              <a:rPr>
                <a:solidFill>
                  <a:schemeClr val="accent1"/>
                </a:solidFill>
              </a:rPr>
              <a:t>envolvidos</a:t>
            </a:r>
            <a:r>
              <a:t> com o produto (lideranças, dev, vendas, mkt, CS)</a:t>
            </a:r>
          </a:p>
        </p:txBody>
      </p:sp>
      <p:pic>
        <p:nvPicPr>
          <p:cNvPr id="24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422" y="1243372"/>
            <a:ext cx="2509773" cy="15571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VISÃO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t>VISÃO DE </a:t>
            </a:r>
            <a:r>
              <a:rPr>
                <a:solidFill>
                  <a:schemeClr val="accent1"/>
                </a:solidFill>
              </a:rPr>
              <a:t>PRODUTO</a:t>
            </a:r>
          </a:p>
        </p:txBody>
      </p:sp>
      <p:sp>
        <p:nvSpPr>
          <p:cNvPr id="243" name="É a meta ampla que guia todos os envolvidos com o produto (lideranças, dev, vendas, mkt, CS)"/>
          <p:cNvSpPr txBox="1"/>
          <p:nvPr/>
        </p:nvSpPr>
        <p:spPr>
          <a:xfrm>
            <a:off x="1086595" y="4457584"/>
            <a:ext cx="10831611" cy="2576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meta ampla</a:t>
            </a:r>
            <a:r>
              <a:t> que guia </a:t>
            </a:r>
            <a:r>
              <a:rPr>
                <a:solidFill>
                  <a:schemeClr val="accent1"/>
                </a:solidFill>
              </a:rPr>
              <a:t>todos</a:t>
            </a:r>
            <a:r>
              <a:t> os </a:t>
            </a:r>
            <a:r>
              <a:rPr>
                <a:solidFill>
                  <a:schemeClr val="accent1"/>
                </a:solidFill>
              </a:rPr>
              <a:t>envolvidos</a:t>
            </a:r>
            <a:r>
              <a:t> com o produto (lideranças, dev, vendas, mkt, CS)</a:t>
            </a:r>
          </a:p>
        </p:txBody>
      </p:sp>
      <p:pic>
        <p:nvPicPr>
          <p:cNvPr id="24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422" y="1243372"/>
            <a:ext cx="2509773" cy="1557118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“ajudar crianças autistas a se comunicarem melhor”…"/>
          <p:cNvSpPr txBox="1"/>
          <p:nvPr/>
        </p:nvSpPr>
        <p:spPr>
          <a:xfrm>
            <a:off x="564515" y="7314289"/>
            <a:ext cx="11875771" cy="1235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355600">
              <a:defRPr b="0" sz="2500"/>
            </a:pPr>
            <a:r>
              <a:t>“ajudar crianças autistas a se comunicarem melhor”</a:t>
            </a:r>
          </a:p>
          <a:p>
            <a:pPr defTabSz="355600">
              <a:defRPr b="0" sz="2500"/>
            </a:pPr>
            <a:r>
              <a:t>“fazer com que as pessoas durmam mais e melhor”</a:t>
            </a:r>
          </a:p>
          <a:p>
            <a:pPr defTabSz="355600">
              <a:defRPr b="0" sz="2500"/>
            </a:pPr>
            <a:r>
              <a:t>“proporcionar experiências marcantes para as pessoas através do entretenimento”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VISÃO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t>VISÃO DE </a:t>
            </a:r>
            <a:r>
              <a:rPr>
                <a:solidFill>
                  <a:schemeClr val="accent1"/>
                </a:solidFill>
              </a:rPr>
              <a:t>PRODUTO</a:t>
            </a:r>
          </a:p>
        </p:txBody>
      </p:sp>
      <p:sp>
        <p:nvSpPr>
          <p:cNvPr id="248" name="É a razão maior de criar o produto.…"/>
          <p:cNvSpPr txBox="1"/>
          <p:nvPr/>
        </p:nvSpPr>
        <p:spPr>
          <a:xfrm>
            <a:off x="137307" y="3835285"/>
            <a:ext cx="12592730" cy="3820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razão</a:t>
            </a:r>
            <a:r>
              <a:t> maior de criar o produto. </a:t>
            </a:r>
          </a:p>
          <a:p>
            <a:pPr>
              <a:defRPr sz="4000"/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mudança positiva</a:t>
            </a:r>
            <a:r>
              <a:t> a ser instigada. </a:t>
            </a:r>
          </a:p>
          <a:p>
            <a:pPr>
              <a:defRPr sz="4000"/>
            </a:pPr>
            <a:r>
              <a:t>É o </a:t>
            </a:r>
            <a:r>
              <a:rPr>
                <a:solidFill>
                  <a:schemeClr val="accent1"/>
                </a:solidFill>
              </a:rPr>
              <a:t>propósito</a:t>
            </a:r>
            <a:r>
              <a:t>. </a:t>
            </a:r>
          </a:p>
          <a:p>
            <a:pPr>
              <a:defRPr sz="4000"/>
            </a:pPr>
            <a:r>
              <a:t>É onde </a:t>
            </a:r>
            <a:r>
              <a:rPr>
                <a:solidFill>
                  <a:schemeClr val="accent1"/>
                </a:solidFill>
              </a:rPr>
              <a:t>recorrer</a:t>
            </a:r>
            <a:r>
              <a:t> quando as coisas não vão tão bem. </a:t>
            </a:r>
          </a:p>
          <a:p>
            <a:pPr>
              <a:defRPr sz="4000"/>
            </a:pPr>
            <a:r>
              <a:t>É a </a:t>
            </a:r>
            <a:r>
              <a:rPr>
                <a:solidFill>
                  <a:schemeClr val="accent1"/>
                </a:solidFill>
              </a:rPr>
              <a:t>inspiração para quem trabalha</a:t>
            </a:r>
            <a:r>
              <a:t> no produto. </a:t>
            </a:r>
          </a:p>
          <a:p>
            <a:pPr>
              <a:defRPr sz="4000"/>
            </a:pPr>
            <a:r>
              <a:t>É o que </a:t>
            </a:r>
            <a:r>
              <a:rPr>
                <a:solidFill>
                  <a:schemeClr val="accent1"/>
                </a:solidFill>
              </a:rPr>
              <a:t>guia as decisões</a:t>
            </a:r>
            <a:r>
              <a:t> de produto.</a:t>
            </a:r>
          </a:p>
        </p:txBody>
      </p:sp>
      <p:pic>
        <p:nvPicPr>
          <p:cNvPr id="24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422" y="1243372"/>
            <a:ext cx="2509773" cy="15571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447" y="1070758"/>
            <a:ext cx="1984489" cy="1735413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ESTRATÉGIA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ESTRATÉGIA</a:t>
            </a:r>
            <a:r>
              <a:t> DE </a:t>
            </a:r>
            <a:r>
              <a:t>PRODUTO</a:t>
            </a:r>
          </a:p>
        </p:txBody>
      </p:sp>
      <p:sp>
        <p:nvSpPr>
          <p:cNvPr id="253" name="É imaginar o futuro do produto."/>
          <p:cNvSpPr txBox="1"/>
          <p:nvPr/>
        </p:nvSpPr>
        <p:spPr>
          <a:xfrm>
            <a:off x="137307" y="5391034"/>
            <a:ext cx="12592730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imaginar o </a:t>
            </a:r>
            <a:r>
              <a:rPr>
                <a:solidFill>
                  <a:schemeClr val="accent1"/>
                </a:solidFill>
              </a:rPr>
              <a:t>futuro</a:t>
            </a:r>
            <a:r>
              <a:t> do produto.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448" y="1070758"/>
            <a:ext cx="1984488" cy="1735413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ESTRATÉGIA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ESTRATÉGIA</a:t>
            </a:r>
            <a:r>
              <a:t> DE </a:t>
            </a:r>
            <a:r>
              <a:t>PRODUTO</a:t>
            </a:r>
          </a:p>
        </p:txBody>
      </p:sp>
      <p:sp>
        <p:nvSpPr>
          <p:cNvPr id="257" name="O que o produto vai ser? Por que ele é relevante?…"/>
          <p:cNvSpPr txBox="1"/>
          <p:nvPr/>
        </p:nvSpPr>
        <p:spPr>
          <a:xfrm>
            <a:off x="137307" y="4146434"/>
            <a:ext cx="12592730" cy="3198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O que</a:t>
            </a:r>
            <a:r>
              <a:t> o produto vai ser? Por que ele é relevante?</a:t>
            </a:r>
          </a:p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Quem</a:t>
            </a:r>
            <a:r>
              <a:t> ele vai beneficiar? Por que os usuários/clientes vão pagar pra usá-lo?</a:t>
            </a:r>
          </a:p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Como</a:t>
            </a:r>
            <a:r>
              <a:t> ele vai criar valor? Por que a empresa deve investir nele?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448" y="1070758"/>
            <a:ext cx="1984488" cy="1735413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ESTRATÉGIA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ESTRATÉGIA</a:t>
            </a:r>
            <a:r>
              <a:t> DE </a:t>
            </a:r>
            <a:r>
              <a:t>PRODUTO</a:t>
            </a:r>
          </a:p>
        </p:txBody>
      </p:sp>
      <p:sp>
        <p:nvSpPr>
          <p:cNvPr id="261" name="Quadrado"/>
          <p:cNvSpPr/>
          <p:nvPr/>
        </p:nvSpPr>
        <p:spPr>
          <a:xfrm>
            <a:off x="5099062" y="4280971"/>
            <a:ext cx="2806676" cy="280667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2" name="MERCADO"/>
          <p:cNvSpPr txBox="1"/>
          <p:nvPr/>
        </p:nvSpPr>
        <p:spPr>
          <a:xfrm>
            <a:off x="3024954" y="3771449"/>
            <a:ext cx="170596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MERCADO</a:t>
            </a:r>
          </a:p>
        </p:txBody>
      </p:sp>
      <p:sp>
        <p:nvSpPr>
          <p:cNvPr id="263" name="NECESSIDADES"/>
          <p:cNvSpPr txBox="1"/>
          <p:nvPr/>
        </p:nvSpPr>
        <p:spPr>
          <a:xfrm>
            <a:off x="8368255" y="3771449"/>
            <a:ext cx="250240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NECESSIDADES</a:t>
            </a:r>
          </a:p>
        </p:txBody>
      </p:sp>
      <p:sp>
        <p:nvSpPr>
          <p:cNvPr id="264" name="FEATURES CHAVE…"/>
          <p:cNvSpPr txBox="1"/>
          <p:nvPr/>
        </p:nvSpPr>
        <p:spPr>
          <a:xfrm>
            <a:off x="1647298" y="6639073"/>
            <a:ext cx="2906269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  <a:p>
            <a:pPr/>
            <a:r>
              <a:t>E DIFERENCIAIS</a:t>
            </a:r>
          </a:p>
        </p:txBody>
      </p:sp>
      <p:sp>
        <p:nvSpPr>
          <p:cNvPr id="265" name="OBJETIVOS DO…"/>
          <p:cNvSpPr txBox="1"/>
          <p:nvPr/>
        </p:nvSpPr>
        <p:spPr>
          <a:xfrm>
            <a:off x="8451234" y="6818301"/>
            <a:ext cx="2468576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OBJETIVOS DO</a:t>
            </a:r>
          </a:p>
          <a:p>
            <a:pPr/>
            <a:r>
              <a:t>NEGÓCIO</a:t>
            </a:r>
          </a:p>
        </p:txBody>
      </p:sp>
      <p:sp>
        <p:nvSpPr>
          <p:cNvPr id="266" name="ESTRATÉGIA…"/>
          <p:cNvSpPr txBox="1"/>
          <p:nvPr/>
        </p:nvSpPr>
        <p:spPr>
          <a:xfrm>
            <a:off x="5454802" y="5085478"/>
            <a:ext cx="2095196" cy="1197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ESTRATÉGIA</a:t>
            </a:r>
          </a:p>
          <a:p>
            <a:pPr/>
            <a:r>
              <a:t>DE</a:t>
            </a:r>
          </a:p>
          <a:p>
            <a:pPr/>
            <a:r>
              <a:t>PRODUTO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448" y="1026003"/>
            <a:ext cx="1984488" cy="1926523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MODELO DE NEGÓCI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MODELO</a:t>
            </a:r>
            <a:r>
              <a:t> DE </a:t>
            </a:r>
            <a:r>
              <a:t>NEGÓCIO</a:t>
            </a:r>
          </a:p>
        </p:txBody>
      </p:sp>
      <p:sp>
        <p:nvSpPr>
          <p:cNvPr id="270" name="É como O PRODUTO vai sustentar a empresa."/>
          <p:cNvSpPr txBox="1"/>
          <p:nvPr/>
        </p:nvSpPr>
        <p:spPr>
          <a:xfrm>
            <a:off x="137307" y="5391034"/>
            <a:ext cx="12592730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</a:t>
            </a:r>
            <a:r>
              <a:rPr>
                <a:solidFill>
                  <a:schemeClr val="accent1"/>
                </a:solidFill>
              </a:rPr>
              <a:t>como</a:t>
            </a:r>
            <a:r>
              <a:t> O PRODUTO vai </a:t>
            </a:r>
            <a:r>
              <a:rPr>
                <a:solidFill>
                  <a:schemeClr val="accent1"/>
                </a:solidFill>
              </a:rPr>
              <a:t>sustentar</a:t>
            </a:r>
            <a:r>
              <a:t> a empresa.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MODELO DE NEGÓCI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MODELO</a:t>
            </a:r>
            <a:r>
              <a:t> DE </a:t>
            </a:r>
            <a:r>
              <a:t>NEGÓCIO</a:t>
            </a:r>
          </a:p>
        </p:txBody>
      </p:sp>
      <p:sp>
        <p:nvSpPr>
          <p:cNvPr id="273" name="Quem são os competidores?…"/>
          <p:cNvSpPr txBox="1"/>
          <p:nvPr/>
        </p:nvSpPr>
        <p:spPr>
          <a:xfrm>
            <a:off x="137307" y="4457584"/>
            <a:ext cx="12592730" cy="2576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Quem</a:t>
            </a:r>
            <a:r>
              <a:t> são os </a:t>
            </a:r>
            <a:r>
              <a:rPr>
                <a:solidFill>
                  <a:schemeClr val="accent1"/>
                </a:solidFill>
              </a:rPr>
              <a:t>competidores</a:t>
            </a:r>
            <a:r>
              <a:t>?</a:t>
            </a:r>
          </a:p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Como</a:t>
            </a:r>
            <a:r>
              <a:t> ele vai se </a:t>
            </a:r>
            <a:r>
              <a:rPr>
                <a:solidFill>
                  <a:schemeClr val="accent1"/>
                </a:solidFill>
              </a:rPr>
              <a:t>monetizar</a:t>
            </a:r>
            <a:r>
              <a:t>?</a:t>
            </a:r>
          </a:p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Quais</a:t>
            </a:r>
            <a:r>
              <a:t> são os </a:t>
            </a:r>
            <a:r>
              <a:rPr>
                <a:solidFill>
                  <a:schemeClr val="accent1"/>
                </a:solidFill>
              </a:rPr>
              <a:t>custos</a:t>
            </a:r>
            <a:r>
              <a:t>?</a:t>
            </a:r>
          </a:p>
          <a:p>
            <a:pPr defTabSz="355600">
              <a:defRPr sz="4000"/>
            </a:pPr>
            <a:r>
              <a:rPr>
                <a:solidFill>
                  <a:schemeClr val="accent1"/>
                </a:solidFill>
              </a:rPr>
              <a:t>Quais</a:t>
            </a:r>
            <a:r>
              <a:t> são os </a:t>
            </a:r>
            <a:r>
              <a:rPr>
                <a:solidFill>
                  <a:schemeClr val="accent1"/>
                </a:solidFill>
              </a:rPr>
              <a:t>canais</a:t>
            </a:r>
            <a:r>
              <a:t>?</a:t>
            </a:r>
          </a:p>
        </p:txBody>
      </p:sp>
      <p:pic>
        <p:nvPicPr>
          <p:cNvPr id="27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448" y="1026003"/>
            <a:ext cx="1984488" cy="19265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465" y="998483"/>
            <a:ext cx="2143598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MEDIÇÃO DE INDICADORES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MEDIÇÃO</a:t>
            </a:r>
            <a:r>
              <a:t> DE </a:t>
            </a:r>
            <a:r>
              <a:t>INDICADORES</a:t>
            </a:r>
          </a:p>
        </p:txBody>
      </p:sp>
      <p:sp>
        <p:nvSpPr>
          <p:cNvPr id="278" name="São métricas para aferir a performance…"/>
          <p:cNvSpPr txBox="1"/>
          <p:nvPr/>
        </p:nvSpPr>
        <p:spPr>
          <a:xfrm>
            <a:off x="206035" y="4376134"/>
            <a:ext cx="12592730" cy="4044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São </a:t>
            </a:r>
            <a:r>
              <a:rPr>
                <a:solidFill>
                  <a:schemeClr val="accent1"/>
                </a:solidFill>
              </a:rPr>
              <a:t>métricas</a:t>
            </a:r>
            <a:r>
              <a:t> para aferir a </a:t>
            </a:r>
            <a:r>
              <a:rPr>
                <a:solidFill>
                  <a:schemeClr val="accent1"/>
                </a:solidFill>
              </a:rPr>
              <a:t>performance</a:t>
            </a:r>
          </a:p>
          <a:p>
            <a:pPr>
              <a:defRPr sz="4000"/>
            </a:pPr>
            <a:r>
              <a:t>do produto.</a:t>
            </a:r>
          </a:p>
          <a:p>
            <a:pPr>
              <a:defRPr sz="4000"/>
            </a:pPr>
          </a:p>
          <a:p>
            <a:pPr>
              <a:defRPr sz="4000">
                <a:solidFill>
                  <a:schemeClr val="accent1"/>
                </a:solidFill>
              </a:defRPr>
            </a:pPr>
            <a:r>
              <a:t>KPI's</a:t>
            </a:r>
          </a:p>
          <a:p>
            <a:pPr defTabSz="355600">
              <a:defRPr sz="1800"/>
            </a:pPr>
          </a:p>
          <a:p>
            <a:pPr defTabSz="355600">
              <a:defRPr sz="1800"/>
            </a:pPr>
          </a:p>
          <a:p>
            <a:pPr defTabSz="355600">
              <a:defRPr sz="1800"/>
            </a:pPr>
          </a:p>
          <a:p>
            <a:pPr defTabSz="355600">
              <a:defRPr sz="1800"/>
            </a:pPr>
            <a:r>
              <a:t>Ajudam a entender se o produto está atingindo a estratégia do negócio e da estratégia de produto está funcionando.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465" y="998483"/>
            <a:ext cx="2143598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MEDIÇÃO DE INDICADORES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MEDIÇÃO</a:t>
            </a:r>
            <a:r>
              <a:t> DE </a:t>
            </a:r>
            <a:r>
              <a:t>INDICADORES</a:t>
            </a:r>
          </a:p>
        </p:txBody>
      </p:sp>
      <p:sp>
        <p:nvSpPr>
          <p:cNvPr id="282" name="Sem KPI's você acha que está atingindo os objetivos!"/>
          <p:cNvSpPr txBox="1"/>
          <p:nvPr/>
        </p:nvSpPr>
        <p:spPr>
          <a:xfrm>
            <a:off x="206035" y="5471595"/>
            <a:ext cx="12592730" cy="1331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Sem</a:t>
            </a:r>
            <a:r>
              <a:t> </a:t>
            </a:r>
            <a:r>
              <a:rPr>
                <a:solidFill>
                  <a:schemeClr val="accent1"/>
                </a:solidFill>
              </a:rPr>
              <a:t>KPI's</a:t>
            </a:r>
            <a:r>
              <a:t> você </a:t>
            </a:r>
            <a:r>
              <a:rPr>
                <a:solidFill>
                  <a:schemeClr val="accent1"/>
                </a:solidFill>
              </a:rPr>
              <a:t>acha</a:t>
            </a:r>
            <a:r>
              <a:t> que está atingindo os objetivos!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pic>
        <p:nvPicPr>
          <p:cNvPr id="286" name="Imagem.tiff" descr="Imagem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64673" y="3260798"/>
            <a:ext cx="8850321" cy="578590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287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291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292" name="É o plano de alto nível que descreve como o produto vai evoluir."/>
          <p:cNvSpPr txBox="1"/>
          <p:nvPr/>
        </p:nvSpPr>
        <p:spPr>
          <a:xfrm>
            <a:off x="206035" y="5471595"/>
            <a:ext cx="12592730" cy="1331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o plano de </a:t>
            </a:r>
            <a:r>
              <a:rPr>
                <a:solidFill>
                  <a:schemeClr val="accent1"/>
                </a:solidFill>
              </a:rPr>
              <a:t>alto nível</a:t>
            </a:r>
            <a:r>
              <a:t> que descreve como o produto vai </a:t>
            </a:r>
            <a:r>
              <a:rPr>
                <a:solidFill>
                  <a:schemeClr val="accent1"/>
                </a:solidFill>
              </a:rPr>
              <a:t>evoluir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296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297" name="Percorre várias versões ou releases.…"/>
          <p:cNvSpPr txBox="1"/>
          <p:nvPr/>
        </p:nvSpPr>
        <p:spPr>
          <a:xfrm>
            <a:off x="206035" y="3509445"/>
            <a:ext cx="12592730" cy="5687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Percorre </a:t>
            </a:r>
            <a:r>
              <a:rPr>
                <a:solidFill>
                  <a:schemeClr val="accent1"/>
                </a:solidFill>
              </a:rPr>
              <a:t>várias versões</a:t>
            </a:r>
            <a:r>
              <a:t> ou releases.</a:t>
            </a:r>
          </a:p>
          <a:p>
            <a:pPr>
              <a:defRPr sz="4000"/>
            </a:pPr>
            <a:r>
              <a:t>Mostra onde o produto </a:t>
            </a:r>
            <a:r>
              <a:rPr>
                <a:solidFill>
                  <a:schemeClr val="accent1"/>
                </a:solidFill>
              </a:rPr>
              <a:t>quer chegar</a:t>
            </a:r>
            <a:r>
              <a:t>.</a:t>
            </a:r>
          </a:p>
          <a:p>
            <a:pPr>
              <a:defRPr sz="4000"/>
            </a:pPr>
          </a:p>
          <a:p>
            <a:pPr>
              <a:defRPr sz="4000"/>
            </a:pPr>
            <a:r>
              <a:t>Dá </a:t>
            </a:r>
            <a:r>
              <a:rPr>
                <a:solidFill>
                  <a:schemeClr val="accent1"/>
                </a:solidFill>
              </a:rPr>
              <a:t>continuidade à visão</a:t>
            </a:r>
            <a:r>
              <a:t> do produto.</a:t>
            </a:r>
          </a:p>
          <a:p>
            <a:pPr>
              <a:defRPr sz="4000"/>
            </a:pPr>
            <a:r>
              <a:t>Facilita a colaboração dos </a:t>
            </a:r>
            <a:r>
              <a:rPr>
                <a:solidFill>
                  <a:schemeClr val="accent1"/>
                </a:solidFill>
              </a:rPr>
              <a:t>stakeholders</a:t>
            </a:r>
            <a:r>
              <a:t>.</a:t>
            </a:r>
          </a:p>
          <a:p>
            <a:pPr>
              <a:defRPr sz="4000"/>
            </a:pPr>
            <a:r>
              <a:t>Ajuda na </a:t>
            </a:r>
            <a:r>
              <a:rPr>
                <a:solidFill>
                  <a:schemeClr val="accent1"/>
                </a:solidFill>
              </a:rPr>
              <a:t>priorização</a:t>
            </a:r>
            <a:r>
              <a:t>.</a:t>
            </a:r>
          </a:p>
          <a:p>
            <a:pPr>
              <a:defRPr sz="4000"/>
            </a:pPr>
            <a:r>
              <a:t>Justifica o </a:t>
            </a:r>
            <a:r>
              <a:rPr>
                <a:solidFill>
                  <a:schemeClr val="accent1"/>
                </a:solidFill>
              </a:rPr>
              <a:t>investimento</a:t>
            </a:r>
            <a:r>
              <a:t>.</a:t>
            </a:r>
          </a:p>
          <a:p>
            <a:pPr>
              <a:defRPr sz="4000"/>
            </a:pPr>
            <a:r>
              <a:t>Facilita o aprendizado e </a:t>
            </a:r>
            <a:r>
              <a:rPr>
                <a:solidFill>
                  <a:schemeClr val="accent1"/>
                </a:solidFill>
              </a:rPr>
              <a:t>mudança</a:t>
            </a:r>
            <a:r>
              <a:t>.</a:t>
            </a:r>
          </a:p>
          <a:p>
            <a:pPr>
              <a:defRPr sz="4000"/>
            </a:pPr>
            <a:r>
              <a:t>E</a:t>
            </a:r>
            <a:r>
              <a:rPr>
                <a:solidFill>
                  <a:schemeClr val="accent1"/>
                </a:solidFill>
              </a:rP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301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302" name="… GUIA O BACKLOG!"/>
          <p:cNvSpPr txBox="1"/>
          <p:nvPr/>
        </p:nvSpPr>
        <p:spPr>
          <a:xfrm>
            <a:off x="206035" y="5332737"/>
            <a:ext cx="12592730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… </a:t>
            </a:r>
            <a:r>
              <a:rPr>
                <a:solidFill>
                  <a:schemeClr val="accent1"/>
                </a:solidFill>
              </a:rPr>
              <a:t>GUIA</a:t>
            </a:r>
            <a:r>
              <a:t> O </a:t>
            </a:r>
            <a:r>
              <a:rPr>
                <a:solidFill>
                  <a:schemeClr val="accent1"/>
                </a:solidFill>
              </a:rPr>
              <a:t>BACKLOG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306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307" name="Roadmap deve ser baseado em OBJETIVOS,…"/>
          <p:cNvSpPr txBox="1"/>
          <p:nvPr/>
        </p:nvSpPr>
        <p:spPr>
          <a:xfrm>
            <a:off x="206035" y="5021586"/>
            <a:ext cx="12592730" cy="1331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deve ser baseado em </a:t>
            </a:r>
            <a:r>
              <a:rPr>
                <a:solidFill>
                  <a:schemeClr val="accent1"/>
                </a:solidFill>
              </a:rPr>
              <a:t>OBJETIVOS</a:t>
            </a:r>
            <a:r>
              <a:t>, </a:t>
            </a:r>
          </a:p>
          <a:p>
            <a:pPr>
              <a:defRPr sz="4000"/>
            </a:pPr>
            <a:r>
              <a:t>não em FEATURES.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311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312" name="Retângulo"/>
          <p:cNvSpPr/>
          <p:nvPr/>
        </p:nvSpPr>
        <p:spPr>
          <a:xfrm>
            <a:off x="1133513" y="3562834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3" name="Nome da versão"/>
          <p:cNvSpPr txBox="1"/>
          <p:nvPr/>
        </p:nvSpPr>
        <p:spPr>
          <a:xfrm>
            <a:off x="1333338" y="3588651"/>
            <a:ext cx="248503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Nome da versão</a:t>
            </a:r>
          </a:p>
        </p:txBody>
      </p:sp>
      <p:sp>
        <p:nvSpPr>
          <p:cNvPr id="314" name="Retângulo"/>
          <p:cNvSpPr/>
          <p:nvPr/>
        </p:nvSpPr>
        <p:spPr>
          <a:xfrm>
            <a:off x="1133513" y="4709115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5" name="Data de release"/>
          <p:cNvSpPr txBox="1"/>
          <p:nvPr/>
        </p:nvSpPr>
        <p:spPr>
          <a:xfrm>
            <a:off x="1384240" y="4734932"/>
            <a:ext cx="23832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Data de release</a:t>
            </a:r>
          </a:p>
        </p:txBody>
      </p:sp>
      <p:sp>
        <p:nvSpPr>
          <p:cNvPr id="316" name="Retângulo"/>
          <p:cNvSpPr/>
          <p:nvPr/>
        </p:nvSpPr>
        <p:spPr>
          <a:xfrm>
            <a:off x="1133513" y="5855396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7" name="OBJETIVO"/>
          <p:cNvSpPr txBox="1"/>
          <p:nvPr/>
        </p:nvSpPr>
        <p:spPr>
          <a:xfrm>
            <a:off x="1756705" y="5881213"/>
            <a:ext cx="163830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</a:t>
            </a:r>
          </a:p>
        </p:txBody>
      </p:sp>
      <p:sp>
        <p:nvSpPr>
          <p:cNvPr id="318" name="Retângulo"/>
          <p:cNvSpPr/>
          <p:nvPr/>
        </p:nvSpPr>
        <p:spPr>
          <a:xfrm>
            <a:off x="1133513" y="6989394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9" name="Features chave"/>
          <p:cNvSpPr txBox="1"/>
          <p:nvPr/>
        </p:nvSpPr>
        <p:spPr>
          <a:xfrm>
            <a:off x="1409081" y="7015211"/>
            <a:ext cx="233355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</p:txBody>
      </p:sp>
      <p:sp>
        <p:nvSpPr>
          <p:cNvPr id="320" name="Retângulo"/>
          <p:cNvSpPr/>
          <p:nvPr/>
        </p:nvSpPr>
        <p:spPr>
          <a:xfrm>
            <a:off x="1133513" y="8123392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1" name="KPI"/>
          <p:cNvSpPr txBox="1"/>
          <p:nvPr/>
        </p:nvSpPr>
        <p:spPr>
          <a:xfrm>
            <a:off x="2262064" y="8149209"/>
            <a:ext cx="62758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325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326" name="Retângulo"/>
          <p:cNvSpPr/>
          <p:nvPr/>
        </p:nvSpPr>
        <p:spPr>
          <a:xfrm>
            <a:off x="1133513" y="3562834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7" name="Nome da versão"/>
          <p:cNvSpPr txBox="1"/>
          <p:nvPr/>
        </p:nvSpPr>
        <p:spPr>
          <a:xfrm>
            <a:off x="1333338" y="3588651"/>
            <a:ext cx="248503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Nome da versão</a:t>
            </a:r>
          </a:p>
        </p:txBody>
      </p:sp>
      <p:sp>
        <p:nvSpPr>
          <p:cNvPr id="328" name="Retângulo"/>
          <p:cNvSpPr/>
          <p:nvPr/>
        </p:nvSpPr>
        <p:spPr>
          <a:xfrm>
            <a:off x="1133513" y="4709115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9" name="Data de release"/>
          <p:cNvSpPr txBox="1"/>
          <p:nvPr/>
        </p:nvSpPr>
        <p:spPr>
          <a:xfrm>
            <a:off x="1384240" y="4734932"/>
            <a:ext cx="23832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Data de release</a:t>
            </a:r>
          </a:p>
        </p:txBody>
      </p:sp>
      <p:sp>
        <p:nvSpPr>
          <p:cNvPr id="330" name="Retângulo"/>
          <p:cNvSpPr/>
          <p:nvPr/>
        </p:nvSpPr>
        <p:spPr>
          <a:xfrm>
            <a:off x="1133513" y="5855396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1" name="OBJETIVO"/>
          <p:cNvSpPr txBox="1"/>
          <p:nvPr/>
        </p:nvSpPr>
        <p:spPr>
          <a:xfrm>
            <a:off x="1756705" y="5881213"/>
            <a:ext cx="163830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</a:t>
            </a:r>
          </a:p>
        </p:txBody>
      </p:sp>
      <p:sp>
        <p:nvSpPr>
          <p:cNvPr id="332" name="Retângulo"/>
          <p:cNvSpPr/>
          <p:nvPr/>
        </p:nvSpPr>
        <p:spPr>
          <a:xfrm>
            <a:off x="1133513" y="6989394"/>
            <a:ext cx="2884686" cy="108745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3" name="Features chave"/>
          <p:cNvSpPr txBox="1"/>
          <p:nvPr/>
        </p:nvSpPr>
        <p:spPr>
          <a:xfrm>
            <a:off x="1409081" y="7015211"/>
            <a:ext cx="233355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</p:txBody>
      </p:sp>
      <p:sp>
        <p:nvSpPr>
          <p:cNvPr id="334" name="Retângulo"/>
          <p:cNvSpPr/>
          <p:nvPr/>
        </p:nvSpPr>
        <p:spPr>
          <a:xfrm>
            <a:off x="1133513" y="8123392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5" name="KPI"/>
          <p:cNvSpPr txBox="1"/>
          <p:nvPr/>
        </p:nvSpPr>
        <p:spPr>
          <a:xfrm>
            <a:off x="2262064" y="8149209"/>
            <a:ext cx="62758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KPI</a:t>
            </a:r>
          </a:p>
        </p:txBody>
      </p:sp>
      <p:sp>
        <p:nvSpPr>
          <p:cNvPr id="336" name="Retângulo"/>
          <p:cNvSpPr/>
          <p:nvPr/>
        </p:nvSpPr>
        <p:spPr>
          <a:xfrm>
            <a:off x="4106945" y="3562417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7" name="Nome da versão"/>
          <p:cNvSpPr txBox="1"/>
          <p:nvPr/>
        </p:nvSpPr>
        <p:spPr>
          <a:xfrm>
            <a:off x="4306770" y="3588234"/>
            <a:ext cx="248503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Nome da versão</a:t>
            </a:r>
          </a:p>
        </p:txBody>
      </p:sp>
      <p:sp>
        <p:nvSpPr>
          <p:cNvPr id="338" name="Retângulo"/>
          <p:cNvSpPr/>
          <p:nvPr/>
        </p:nvSpPr>
        <p:spPr>
          <a:xfrm>
            <a:off x="4106945" y="4708698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9" name="Data de release"/>
          <p:cNvSpPr txBox="1"/>
          <p:nvPr/>
        </p:nvSpPr>
        <p:spPr>
          <a:xfrm>
            <a:off x="4357672" y="4734515"/>
            <a:ext cx="23832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Data de release</a:t>
            </a:r>
          </a:p>
        </p:txBody>
      </p:sp>
      <p:sp>
        <p:nvSpPr>
          <p:cNvPr id="340" name="Retângulo"/>
          <p:cNvSpPr/>
          <p:nvPr/>
        </p:nvSpPr>
        <p:spPr>
          <a:xfrm>
            <a:off x="4106945" y="5854979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1" name="OBJETIVO"/>
          <p:cNvSpPr txBox="1"/>
          <p:nvPr/>
        </p:nvSpPr>
        <p:spPr>
          <a:xfrm>
            <a:off x="4730137" y="5880796"/>
            <a:ext cx="163830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</a:t>
            </a:r>
          </a:p>
        </p:txBody>
      </p:sp>
      <p:sp>
        <p:nvSpPr>
          <p:cNvPr id="342" name="Retângulo"/>
          <p:cNvSpPr/>
          <p:nvPr/>
        </p:nvSpPr>
        <p:spPr>
          <a:xfrm>
            <a:off x="4106945" y="6988977"/>
            <a:ext cx="2884686" cy="108745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3" name="Features chave"/>
          <p:cNvSpPr txBox="1"/>
          <p:nvPr/>
        </p:nvSpPr>
        <p:spPr>
          <a:xfrm>
            <a:off x="4382513" y="7014794"/>
            <a:ext cx="2333550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</p:txBody>
      </p:sp>
      <p:sp>
        <p:nvSpPr>
          <p:cNvPr id="344" name="Retângulo"/>
          <p:cNvSpPr/>
          <p:nvPr/>
        </p:nvSpPr>
        <p:spPr>
          <a:xfrm>
            <a:off x="4106945" y="8122975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5" name="KPI"/>
          <p:cNvSpPr txBox="1"/>
          <p:nvPr/>
        </p:nvSpPr>
        <p:spPr>
          <a:xfrm>
            <a:off x="5235496" y="8148792"/>
            <a:ext cx="62758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KPI</a:t>
            </a:r>
          </a:p>
        </p:txBody>
      </p:sp>
      <p:sp>
        <p:nvSpPr>
          <p:cNvPr id="346" name="Retângulo"/>
          <p:cNvSpPr/>
          <p:nvPr/>
        </p:nvSpPr>
        <p:spPr>
          <a:xfrm>
            <a:off x="7080377" y="3562417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7" name="Nome da versão"/>
          <p:cNvSpPr txBox="1"/>
          <p:nvPr/>
        </p:nvSpPr>
        <p:spPr>
          <a:xfrm>
            <a:off x="7280203" y="3588234"/>
            <a:ext cx="248503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Nome da versão</a:t>
            </a:r>
          </a:p>
        </p:txBody>
      </p:sp>
      <p:sp>
        <p:nvSpPr>
          <p:cNvPr id="348" name="Retângulo"/>
          <p:cNvSpPr/>
          <p:nvPr/>
        </p:nvSpPr>
        <p:spPr>
          <a:xfrm>
            <a:off x="7080377" y="4708698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9" name="Data de release"/>
          <p:cNvSpPr txBox="1"/>
          <p:nvPr/>
        </p:nvSpPr>
        <p:spPr>
          <a:xfrm>
            <a:off x="7331104" y="4734515"/>
            <a:ext cx="23832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Data de release</a:t>
            </a:r>
          </a:p>
        </p:txBody>
      </p:sp>
      <p:sp>
        <p:nvSpPr>
          <p:cNvPr id="350" name="Retângulo"/>
          <p:cNvSpPr/>
          <p:nvPr/>
        </p:nvSpPr>
        <p:spPr>
          <a:xfrm>
            <a:off x="7080377" y="5854979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1" name="OBJETIVO"/>
          <p:cNvSpPr txBox="1"/>
          <p:nvPr/>
        </p:nvSpPr>
        <p:spPr>
          <a:xfrm>
            <a:off x="7703570" y="5880796"/>
            <a:ext cx="163830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</a:t>
            </a:r>
          </a:p>
        </p:txBody>
      </p:sp>
      <p:sp>
        <p:nvSpPr>
          <p:cNvPr id="352" name="Retângulo"/>
          <p:cNvSpPr/>
          <p:nvPr/>
        </p:nvSpPr>
        <p:spPr>
          <a:xfrm>
            <a:off x="7080377" y="6988977"/>
            <a:ext cx="2884686" cy="108745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3" name="Features chave"/>
          <p:cNvSpPr txBox="1"/>
          <p:nvPr/>
        </p:nvSpPr>
        <p:spPr>
          <a:xfrm>
            <a:off x="7355945" y="7014794"/>
            <a:ext cx="2333550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</p:txBody>
      </p:sp>
      <p:sp>
        <p:nvSpPr>
          <p:cNvPr id="354" name="Retângulo"/>
          <p:cNvSpPr/>
          <p:nvPr/>
        </p:nvSpPr>
        <p:spPr>
          <a:xfrm>
            <a:off x="7080377" y="8122975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5" name="KPI"/>
          <p:cNvSpPr txBox="1"/>
          <p:nvPr/>
        </p:nvSpPr>
        <p:spPr>
          <a:xfrm>
            <a:off x="8208928" y="8148792"/>
            <a:ext cx="62758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KPI</a:t>
            </a:r>
          </a:p>
        </p:txBody>
      </p:sp>
      <p:sp>
        <p:nvSpPr>
          <p:cNvPr id="356" name="Retângulo"/>
          <p:cNvSpPr/>
          <p:nvPr/>
        </p:nvSpPr>
        <p:spPr>
          <a:xfrm>
            <a:off x="10053809" y="3562417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7" name="Nome da versão"/>
          <p:cNvSpPr txBox="1"/>
          <p:nvPr/>
        </p:nvSpPr>
        <p:spPr>
          <a:xfrm>
            <a:off x="10253634" y="3588234"/>
            <a:ext cx="248503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Nome da versão</a:t>
            </a:r>
          </a:p>
        </p:txBody>
      </p:sp>
      <p:sp>
        <p:nvSpPr>
          <p:cNvPr id="358" name="Retângulo"/>
          <p:cNvSpPr/>
          <p:nvPr/>
        </p:nvSpPr>
        <p:spPr>
          <a:xfrm>
            <a:off x="10053809" y="4708698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9" name="Data de release"/>
          <p:cNvSpPr txBox="1"/>
          <p:nvPr/>
        </p:nvSpPr>
        <p:spPr>
          <a:xfrm>
            <a:off x="10304536" y="4734515"/>
            <a:ext cx="23832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Data de release</a:t>
            </a:r>
          </a:p>
        </p:txBody>
      </p:sp>
      <p:sp>
        <p:nvSpPr>
          <p:cNvPr id="360" name="Retângulo"/>
          <p:cNvSpPr/>
          <p:nvPr/>
        </p:nvSpPr>
        <p:spPr>
          <a:xfrm>
            <a:off x="10053809" y="5854979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1" name="OBJETIVO"/>
          <p:cNvSpPr txBox="1"/>
          <p:nvPr/>
        </p:nvSpPr>
        <p:spPr>
          <a:xfrm>
            <a:off x="10677002" y="5880796"/>
            <a:ext cx="163830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OBJETIVO</a:t>
            </a:r>
          </a:p>
        </p:txBody>
      </p:sp>
      <p:sp>
        <p:nvSpPr>
          <p:cNvPr id="362" name="Retângulo"/>
          <p:cNvSpPr/>
          <p:nvPr/>
        </p:nvSpPr>
        <p:spPr>
          <a:xfrm>
            <a:off x="10053809" y="6988977"/>
            <a:ext cx="2884686" cy="108745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3" name="Features chave"/>
          <p:cNvSpPr txBox="1"/>
          <p:nvPr/>
        </p:nvSpPr>
        <p:spPr>
          <a:xfrm>
            <a:off x="10329377" y="7014794"/>
            <a:ext cx="2333550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Features chave</a:t>
            </a:r>
          </a:p>
        </p:txBody>
      </p:sp>
      <p:sp>
        <p:nvSpPr>
          <p:cNvPr id="364" name="Retângulo"/>
          <p:cNvSpPr/>
          <p:nvPr/>
        </p:nvSpPr>
        <p:spPr>
          <a:xfrm>
            <a:off x="10053809" y="8122975"/>
            <a:ext cx="2884686" cy="108745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5" name="KPI"/>
          <p:cNvSpPr txBox="1"/>
          <p:nvPr/>
        </p:nvSpPr>
        <p:spPr>
          <a:xfrm>
            <a:off x="11182360" y="8148792"/>
            <a:ext cx="62758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491" y="1049283"/>
            <a:ext cx="1870289" cy="1879963"/>
          </a:xfrm>
          <a:prstGeom prst="rect">
            <a:avLst/>
          </a:prstGeom>
          <a:ln w="12700">
            <a:miter lim="400000"/>
          </a:ln>
        </p:spPr>
      </p:pic>
      <p:sp>
        <p:nvSpPr>
          <p:cNvPr id="368" name="ROADMAP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ROADMAP</a:t>
            </a:r>
            <a:r>
              <a:t> DE </a:t>
            </a:r>
            <a:r>
              <a:t>PRODUTO</a:t>
            </a:r>
          </a:p>
        </p:txBody>
      </p:sp>
      <p:sp>
        <p:nvSpPr>
          <p:cNvPr id="369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grpSp>
        <p:nvGrpSpPr>
          <p:cNvPr id="390" name="Grupo"/>
          <p:cNvGrpSpPr/>
          <p:nvPr/>
        </p:nvGrpSpPr>
        <p:grpSpPr>
          <a:xfrm>
            <a:off x="7701198" y="4998690"/>
            <a:ext cx="3576378" cy="1711221"/>
            <a:chOff x="0" y="0"/>
            <a:chExt cx="3576377" cy="1711220"/>
          </a:xfrm>
        </p:grpSpPr>
        <p:sp>
          <p:nvSpPr>
            <p:cNvPr id="370" name="Retângulo"/>
            <p:cNvSpPr/>
            <p:nvPr/>
          </p:nvSpPr>
          <p:spPr>
            <a:xfrm>
              <a:off x="0" y="126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1" name="Retângulo"/>
            <p:cNvSpPr/>
            <p:nvPr/>
          </p:nvSpPr>
          <p:spPr>
            <a:xfrm>
              <a:off x="0" y="347397"/>
              <a:ext cx="873930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2" name="Retângulo"/>
            <p:cNvSpPr/>
            <p:nvPr/>
          </p:nvSpPr>
          <p:spPr>
            <a:xfrm>
              <a:off x="0" y="694669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3" name="Retângulo"/>
            <p:cNvSpPr/>
            <p:nvPr/>
          </p:nvSpPr>
          <p:spPr>
            <a:xfrm>
              <a:off x="0" y="1038219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4" name="Retângulo"/>
            <p:cNvSpPr/>
            <p:nvPr/>
          </p:nvSpPr>
          <p:spPr>
            <a:xfrm>
              <a:off x="0" y="1381769"/>
              <a:ext cx="873930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5" name="Retângulo"/>
            <p:cNvSpPr/>
            <p:nvPr/>
          </p:nvSpPr>
          <p:spPr>
            <a:xfrm>
              <a:off x="900815" y="0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6" name="Retângulo"/>
            <p:cNvSpPr/>
            <p:nvPr/>
          </p:nvSpPr>
          <p:spPr>
            <a:xfrm>
              <a:off x="900815" y="347271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7" name="Retângulo"/>
            <p:cNvSpPr/>
            <p:nvPr/>
          </p:nvSpPr>
          <p:spPr>
            <a:xfrm>
              <a:off x="900815" y="69454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8" name="Retângulo"/>
            <p:cNvSpPr/>
            <p:nvPr/>
          </p:nvSpPr>
          <p:spPr>
            <a:xfrm>
              <a:off x="900815" y="103809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79" name="Retângulo"/>
            <p:cNvSpPr/>
            <p:nvPr/>
          </p:nvSpPr>
          <p:spPr>
            <a:xfrm>
              <a:off x="900815" y="1381643"/>
              <a:ext cx="873931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0" name="Retângulo"/>
            <p:cNvSpPr/>
            <p:nvPr/>
          </p:nvSpPr>
          <p:spPr>
            <a:xfrm>
              <a:off x="1801632" y="0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1" name="Retângulo"/>
            <p:cNvSpPr/>
            <p:nvPr/>
          </p:nvSpPr>
          <p:spPr>
            <a:xfrm>
              <a:off x="1801632" y="347271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2" name="Retângulo"/>
            <p:cNvSpPr/>
            <p:nvPr/>
          </p:nvSpPr>
          <p:spPr>
            <a:xfrm>
              <a:off x="1801632" y="694543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3" name="Retângulo"/>
            <p:cNvSpPr/>
            <p:nvPr/>
          </p:nvSpPr>
          <p:spPr>
            <a:xfrm>
              <a:off x="1801632" y="1038093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4" name="Retângulo"/>
            <p:cNvSpPr/>
            <p:nvPr/>
          </p:nvSpPr>
          <p:spPr>
            <a:xfrm>
              <a:off x="1801632" y="1381643"/>
              <a:ext cx="873930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5" name="Retângulo"/>
            <p:cNvSpPr/>
            <p:nvPr/>
          </p:nvSpPr>
          <p:spPr>
            <a:xfrm>
              <a:off x="2702447" y="0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6" name="Retângulo"/>
            <p:cNvSpPr/>
            <p:nvPr/>
          </p:nvSpPr>
          <p:spPr>
            <a:xfrm>
              <a:off x="2702447" y="347271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7" name="Retângulo"/>
            <p:cNvSpPr/>
            <p:nvPr/>
          </p:nvSpPr>
          <p:spPr>
            <a:xfrm>
              <a:off x="2702447" y="69454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8" name="Retângulo"/>
            <p:cNvSpPr/>
            <p:nvPr/>
          </p:nvSpPr>
          <p:spPr>
            <a:xfrm>
              <a:off x="2702447" y="103809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9" name="Retângulo"/>
            <p:cNvSpPr/>
            <p:nvPr/>
          </p:nvSpPr>
          <p:spPr>
            <a:xfrm>
              <a:off x="2702447" y="1381643"/>
              <a:ext cx="873931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91" name="Quadrado"/>
          <p:cNvSpPr/>
          <p:nvPr/>
        </p:nvSpPr>
        <p:spPr>
          <a:xfrm>
            <a:off x="2226516" y="4555168"/>
            <a:ext cx="2806676" cy="280667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2" name="ESTRATÉGIA…"/>
          <p:cNvSpPr txBox="1"/>
          <p:nvPr/>
        </p:nvSpPr>
        <p:spPr>
          <a:xfrm>
            <a:off x="2582256" y="5359676"/>
            <a:ext cx="2095196" cy="1197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ESTRATÉGIA</a:t>
            </a:r>
          </a:p>
          <a:p>
            <a:pPr/>
            <a:r>
              <a:t>DE</a:t>
            </a:r>
          </a:p>
          <a:p>
            <a:pPr/>
            <a:r>
              <a:t>PRODUTO</a:t>
            </a:r>
          </a:p>
        </p:txBody>
      </p:sp>
      <p:sp>
        <p:nvSpPr>
          <p:cNvPr id="393" name="ROADMAP"/>
          <p:cNvSpPr txBox="1"/>
          <p:nvPr/>
        </p:nvSpPr>
        <p:spPr>
          <a:xfrm>
            <a:off x="8642043" y="6892079"/>
            <a:ext cx="169468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ROADMAP</a:t>
            </a:r>
          </a:p>
        </p:txBody>
      </p:sp>
      <p:sp>
        <p:nvSpPr>
          <p:cNvPr id="394" name="Linha"/>
          <p:cNvSpPr/>
          <p:nvPr/>
        </p:nvSpPr>
        <p:spPr>
          <a:xfrm>
            <a:off x="5867399" y="5854300"/>
            <a:ext cx="1270002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5" name="MERCADO"/>
          <p:cNvSpPr txBox="1"/>
          <p:nvPr/>
        </p:nvSpPr>
        <p:spPr>
          <a:xfrm>
            <a:off x="1677040" y="4213663"/>
            <a:ext cx="1175411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MERCADO</a:t>
            </a:r>
          </a:p>
        </p:txBody>
      </p:sp>
      <p:sp>
        <p:nvSpPr>
          <p:cNvPr id="396" name="NECESSIDADES"/>
          <p:cNvSpPr txBox="1"/>
          <p:nvPr/>
        </p:nvSpPr>
        <p:spPr>
          <a:xfrm>
            <a:off x="3935950" y="4213663"/>
            <a:ext cx="1706373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NECESSIDADES</a:t>
            </a:r>
          </a:p>
        </p:txBody>
      </p:sp>
      <p:sp>
        <p:nvSpPr>
          <p:cNvPr id="397" name="FEATURES CHAVE…"/>
          <p:cNvSpPr txBox="1"/>
          <p:nvPr/>
        </p:nvSpPr>
        <p:spPr>
          <a:xfrm>
            <a:off x="1055006" y="7366341"/>
            <a:ext cx="1975613" cy="578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/>
            </a:pPr>
            <a:r>
              <a:t>FEATURES CHAVE</a:t>
            </a:r>
          </a:p>
          <a:p>
            <a:pPr>
              <a:defRPr sz="1600"/>
            </a:pPr>
            <a:r>
              <a:t>E DIFERENCIAIS</a:t>
            </a:r>
          </a:p>
        </p:txBody>
      </p:sp>
      <p:sp>
        <p:nvSpPr>
          <p:cNvPr id="398" name="OBJETIVOS DO…"/>
          <p:cNvSpPr txBox="1"/>
          <p:nvPr/>
        </p:nvSpPr>
        <p:spPr>
          <a:xfrm>
            <a:off x="3947228" y="7366341"/>
            <a:ext cx="1683817" cy="578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/>
            </a:pPr>
            <a:r>
              <a:t>OBJETIVOS DO</a:t>
            </a:r>
          </a:p>
          <a:p>
            <a:pPr>
              <a:defRPr sz="1600"/>
            </a:pPr>
            <a:r>
              <a:t>NEGÓCIO</a:t>
            </a:r>
          </a:p>
        </p:txBody>
      </p:sp>
      <p:sp>
        <p:nvSpPr>
          <p:cNvPr id="399" name="NOME"/>
          <p:cNvSpPr txBox="1"/>
          <p:nvPr/>
        </p:nvSpPr>
        <p:spPr>
          <a:xfrm>
            <a:off x="7771753" y="5006572"/>
            <a:ext cx="738938" cy="337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NOME</a:t>
            </a:r>
          </a:p>
        </p:txBody>
      </p:sp>
      <p:sp>
        <p:nvSpPr>
          <p:cNvPr id="400" name="DATA"/>
          <p:cNvSpPr txBox="1"/>
          <p:nvPr/>
        </p:nvSpPr>
        <p:spPr>
          <a:xfrm>
            <a:off x="7826211" y="5355541"/>
            <a:ext cx="630023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DATA</a:t>
            </a:r>
          </a:p>
        </p:txBody>
      </p:sp>
      <p:sp>
        <p:nvSpPr>
          <p:cNvPr id="401" name="OBJ."/>
          <p:cNvSpPr txBox="1"/>
          <p:nvPr/>
        </p:nvSpPr>
        <p:spPr>
          <a:xfrm>
            <a:off x="7848766" y="5685797"/>
            <a:ext cx="584912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OBJ.</a:t>
            </a:r>
          </a:p>
        </p:txBody>
      </p:sp>
      <p:sp>
        <p:nvSpPr>
          <p:cNvPr id="402" name="FEAT."/>
          <p:cNvSpPr txBox="1"/>
          <p:nvPr/>
        </p:nvSpPr>
        <p:spPr>
          <a:xfrm>
            <a:off x="7818693" y="6034053"/>
            <a:ext cx="645059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FEAT.</a:t>
            </a:r>
          </a:p>
        </p:txBody>
      </p:sp>
      <p:sp>
        <p:nvSpPr>
          <p:cNvPr id="403" name="KPI"/>
          <p:cNvSpPr txBox="1"/>
          <p:nvPr/>
        </p:nvSpPr>
        <p:spPr>
          <a:xfrm>
            <a:off x="7912977" y="6365023"/>
            <a:ext cx="456490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KPI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796" y="995746"/>
            <a:ext cx="2003679" cy="1987037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BACKLOG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BACKLOG</a:t>
            </a:r>
            <a:r>
              <a:t> DE </a:t>
            </a:r>
            <a:r>
              <a:t>PRODUTO</a:t>
            </a:r>
          </a:p>
        </p:txBody>
      </p:sp>
      <p:sp>
        <p:nvSpPr>
          <p:cNvPr id="407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408" name="É o PLANO TÁTICO para criar o produto."/>
          <p:cNvSpPr txBox="1"/>
          <p:nvPr/>
        </p:nvSpPr>
        <p:spPr>
          <a:xfrm>
            <a:off x="206035" y="5332736"/>
            <a:ext cx="12592730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É o </a:t>
            </a:r>
            <a:r>
              <a:rPr>
                <a:solidFill>
                  <a:schemeClr val="accent1"/>
                </a:solidFill>
              </a:rPr>
              <a:t>PLANO TÁTICO</a:t>
            </a:r>
            <a:r>
              <a:t> para criar o produto.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796" y="995746"/>
            <a:ext cx="2003679" cy="1987037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BACKLOG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BACKLOG</a:t>
            </a:r>
            <a:r>
              <a:t> DE </a:t>
            </a:r>
            <a:r>
              <a:t>PRODUTO</a:t>
            </a:r>
          </a:p>
        </p:txBody>
      </p:sp>
      <p:sp>
        <p:nvSpPr>
          <p:cNvPr id="412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413" name="Contem épicos, histórias de usuário, diagramas, mock-ups….…"/>
          <p:cNvSpPr txBox="1"/>
          <p:nvPr/>
        </p:nvSpPr>
        <p:spPr>
          <a:xfrm>
            <a:off x="206035" y="5065195"/>
            <a:ext cx="12592730" cy="2576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Contem</a:t>
            </a:r>
            <a:r>
              <a:t> épicos, histórias de usuário, diagramas, mock-ups….</a:t>
            </a:r>
          </a:p>
          <a:p>
            <a:pPr>
              <a:defRPr sz="4000"/>
            </a:pPr>
            <a:r>
              <a:t>Direciona o time de </a:t>
            </a:r>
            <a:r>
              <a:rPr>
                <a:solidFill>
                  <a:schemeClr val="accent1"/>
                </a:solidFill>
              </a:rPr>
              <a:t>desenvolvimento</a:t>
            </a:r>
            <a:r>
              <a:t>.</a:t>
            </a:r>
          </a:p>
          <a:p>
            <a:pPr>
              <a:defRPr sz="4000"/>
            </a:pPr>
            <a:r>
              <a:t>Base para medir progresso no </a:t>
            </a:r>
            <a:r>
              <a:rPr>
                <a:solidFill>
                  <a:schemeClr val="accent1"/>
                </a:solidFill>
              </a:rPr>
              <a:t>SCRUM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796" y="995746"/>
            <a:ext cx="2003679" cy="1987037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BACKLOG DE PRODUTO"/>
          <p:cNvSpPr txBox="1"/>
          <p:nvPr/>
        </p:nvSpPr>
        <p:spPr>
          <a:xfrm>
            <a:off x="3988510" y="1671861"/>
            <a:ext cx="6913960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500"/>
            </a:pPr>
            <a:r>
              <a:rPr>
                <a:solidFill>
                  <a:schemeClr val="accent1"/>
                </a:solidFill>
              </a:rPr>
              <a:t>BACKLOG</a:t>
            </a:r>
            <a:r>
              <a:t> DE </a:t>
            </a:r>
            <a:r>
              <a:t>PRODUTO</a:t>
            </a:r>
          </a:p>
        </p:txBody>
      </p:sp>
      <p:sp>
        <p:nvSpPr>
          <p:cNvPr id="417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418" name="BACKLOG"/>
          <p:cNvSpPr txBox="1"/>
          <p:nvPr/>
        </p:nvSpPr>
        <p:spPr>
          <a:xfrm>
            <a:off x="3026353" y="5499718"/>
            <a:ext cx="12592730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1"/>
                </a:solidFill>
              </a:rPr>
              <a:t>BACKLOG</a:t>
            </a:r>
          </a:p>
        </p:txBody>
      </p:sp>
      <p:grpSp>
        <p:nvGrpSpPr>
          <p:cNvPr id="439" name="Grupo"/>
          <p:cNvGrpSpPr/>
          <p:nvPr/>
        </p:nvGrpSpPr>
        <p:grpSpPr>
          <a:xfrm>
            <a:off x="1616623" y="4998690"/>
            <a:ext cx="3576378" cy="1711222"/>
            <a:chOff x="0" y="0"/>
            <a:chExt cx="3576377" cy="1711220"/>
          </a:xfrm>
        </p:grpSpPr>
        <p:sp>
          <p:nvSpPr>
            <p:cNvPr id="419" name="Retângulo"/>
            <p:cNvSpPr/>
            <p:nvPr/>
          </p:nvSpPr>
          <p:spPr>
            <a:xfrm>
              <a:off x="0" y="126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0" name="Retângulo"/>
            <p:cNvSpPr/>
            <p:nvPr/>
          </p:nvSpPr>
          <p:spPr>
            <a:xfrm>
              <a:off x="0" y="347397"/>
              <a:ext cx="873930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1" name="Retângulo"/>
            <p:cNvSpPr/>
            <p:nvPr/>
          </p:nvSpPr>
          <p:spPr>
            <a:xfrm>
              <a:off x="0" y="694669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2" name="Retângulo"/>
            <p:cNvSpPr/>
            <p:nvPr/>
          </p:nvSpPr>
          <p:spPr>
            <a:xfrm>
              <a:off x="0" y="1038219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3" name="Retângulo"/>
            <p:cNvSpPr/>
            <p:nvPr/>
          </p:nvSpPr>
          <p:spPr>
            <a:xfrm>
              <a:off x="0" y="1381770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4" name="Retângulo"/>
            <p:cNvSpPr/>
            <p:nvPr/>
          </p:nvSpPr>
          <p:spPr>
            <a:xfrm>
              <a:off x="900815" y="0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5" name="Retângulo"/>
            <p:cNvSpPr/>
            <p:nvPr/>
          </p:nvSpPr>
          <p:spPr>
            <a:xfrm>
              <a:off x="900815" y="347271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6" name="Retângulo"/>
            <p:cNvSpPr/>
            <p:nvPr/>
          </p:nvSpPr>
          <p:spPr>
            <a:xfrm>
              <a:off x="900815" y="69454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7" name="Retângulo"/>
            <p:cNvSpPr/>
            <p:nvPr/>
          </p:nvSpPr>
          <p:spPr>
            <a:xfrm>
              <a:off x="900815" y="103809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8" name="Retângulo"/>
            <p:cNvSpPr/>
            <p:nvPr/>
          </p:nvSpPr>
          <p:spPr>
            <a:xfrm>
              <a:off x="900815" y="1381643"/>
              <a:ext cx="873931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9" name="Retângulo"/>
            <p:cNvSpPr/>
            <p:nvPr/>
          </p:nvSpPr>
          <p:spPr>
            <a:xfrm>
              <a:off x="1801632" y="0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0" name="Retângulo"/>
            <p:cNvSpPr/>
            <p:nvPr/>
          </p:nvSpPr>
          <p:spPr>
            <a:xfrm>
              <a:off x="1801632" y="347271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1" name="Retângulo"/>
            <p:cNvSpPr/>
            <p:nvPr/>
          </p:nvSpPr>
          <p:spPr>
            <a:xfrm>
              <a:off x="1801632" y="694543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2" name="Retângulo"/>
            <p:cNvSpPr/>
            <p:nvPr/>
          </p:nvSpPr>
          <p:spPr>
            <a:xfrm>
              <a:off x="1801632" y="1038093"/>
              <a:ext cx="873930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3" name="Retângulo"/>
            <p:cNvSpPr/>
            <p:nvPr/>
          </p:nvSpPr>
          <p:spPr>
            <a:xfrm>
              <a:off x="1801632" y="1381643"/>
              <a:ext cx="873930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4" name="Retângulo"/>
            <p:cNvSpPr/>
            <p:nvPr/>
          </p:nvSpPr>
          <p:spPr>
            <a:xfrm>
              <a:off x="2702447" y="0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5" name="Retângulo"/>
            <p:cNvSpPr/>
            <p:nvPr/>
          </p:nvSpPr>
          <p:spPr>
            <a:xfrm>
              <a:off x="2702447" y="347271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6" name="Retângulo"/>
            <p:cNvSpPr/>
            <p:nvPr/>
          </p:nvSpPr>
          <p:spPr>
            <a:xfrm>
              <a:off x="2702447" y="69454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7" name="Retângulo"/>
            <p:cNvSpPr/>
            <p:nvPr/>
          </p:nvSpPr>
          <p:spPr>
            <a:xfrm>
              <a:off x="2702447" y="1038093"/>
              <a:ext cx="873931" cy="3294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8" name="Retângulo"/>
            <p:cNvSpPr/>
            <p:nvPr/>
          </p:nvSpPr>
          <p:spPr>
            <a:xfrm>
              <a:off x="2702447" y="1381643"/>
              <a:ext cx="873931" cy="32945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40" name="ROADMAP"/>
          <p:cNvSpPr txBox="1"/>
          <p:nvPr/>
        </p:nvSpPr>
        <p:spPr>
          <a:xfrm>
            <a:off x="2557468" y="6892079"/>
            <a:ext cx="1694689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ROADMAP</a:t>
            </a:r>
          </a:p>
        </p:txBody>
      </p:sp>
      <p:sp>
        <p:nvSpPr>
          <p:cNvPr id="441" name="Linha"/>
          <p:cNvSpPr/>
          <p:nvPr/>
        </p:nvSpPr>
        <p:spPr>
          <a:xfrm>
            <a:off x="5867400" y="5854300"/>
            <a:ext cx="127000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42" name="NOME"/>
          <p:cNvSpPr txBox="1"/>
          <p:nvPr/>
        </p:nvSpPr>
        <p:spPr>
          <a:xfrm>
            <a:off x="1687178" y="5006572"/>
            <a:ext cx="738938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NOME</a:t>
            </a:r>
          </a:p>
        </p:txBody>
      </p:sp>
      <p:sp>
        <p:nvSpPr>
          <p:cNvPr id="443" name="DATA"/>
          <p:cNvSpPr txBox="1"/>
          <p:nvPr/>
        </p:nvSpPr>
        <p:spPr>
          <a:xfrm>
            <a:off x="1741636" y="5355541"/>
            <a:ext cx="630023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DATA</a:t>
            </a:r>
          </a:p>
        </p:txBody>
      </p:sp>
      <p:sp>
        <p:nvSpPr>
          <p:cNvPr id="444" name="OBJ."/>
          <p:cNvSpPr txBox="1"/>
          <p:nvPr/>
        </p:nvSpPr>
        <p:spPr>
          <a:xfrm>
            <a:off x="1764191" y="5685797"/>
            <a:ext cx="584912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OBJ.</a:t>
            </a:r>
          </a:p>
        </p:txBody>
      </p:sp>
      <p:sp>
        <p:nvSpPr>
          <p:cNvPr id="445" name="FEAT."/>
          <p:cNvSpPr txBox="1"/>
          <p:nvPr/>
        </p:nvSpPr>
        <p:spPr>
          <a:xfrm>
            <a:off x="1734118" y="6034053"/>
            <a:ext cx="645059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FEAT.</a:t>
            </a:r>
          </a:p>
        </p:txBody>
      </p:sp>
      <p:sp>
        <p:nvSpPr>
          <p:cNvPr id="446" name="KPI"/>
          <p:cNvSpPr txBox="1"/>
          <p:nvPr/>
        </p:nvSpPr>
        <p:spPr>
          <a:xfrm>
            <a:off x="1828402" y="6365023"/>
            <a:ext cx="456490" cy="337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KPI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E toda as peças do quebra-cabeças…"/>
          <p:cNvSpPr txBox="1"/>
          <p:nvPr>
            <p:ph type="title" idx="4294967295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defTabSz="502412">
              <a:defRPr sz="6880"/>
            </a:pPr>
            <a:r>
              <a:t>E toda as peças do </a:t>
            </a:r>
            <a:r>
              <a:rPr>
                <a:solidFill>
                  <a:schemeClr val="accent1"/>
                </a:solidFill>
              </a:rPr>
              <a:t>quebra-cabeças</a:t>
            </a:r>
            <a:endParaRPr>
              <a:solidFill>
                <a:schemeClr val="accent1"/>
              </a:solidFill>
            </a:endParaRPr>
          </a:p>
          <a:p>
            <a:pPr defTabSz="502412">
              <a:defRPr sz="6880"/>
            </a:pPr>
            <a:r>
              <a:t>juntas?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326" y="2125553"/>
            <a:ext cx="10884148" cy="6843005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ESTRATÉGIA…"/>
          <p:cNvSpPr txBox="1"/>
          <p:nvPr/>
        </p:nvSpPr>
        <p:spPr>
          <a:xfrm>
            <a:off x="1115526" y="4198534"/>
            <a:ext cx="3203877" cy="85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/>
            </a:pPr>
            <a:r>
              <a:t>ESTRATÉGIA </a:t>
            </a:r>
          </a:p>
          <a:p>
            <a:pPr algn="l">
              <a:defRPr sz="2500"/>
            </a:pPr>
            <a:r>
              <a:t>DO </a:t>
            </a:r>
            <a:r>
              <a:rPr>
                <a:solidFill>
                  <a:schemeClr val="accent1"/>
                </a:solidFill>
              </a:rPr>
              <a:t>NEGÓCIO</a:t>
            </a:r>
          </a:p>
        </p:txBody>
      </p:sp>
      <p:sp>
        <p:nvSpPr>
          <p:cNvPr id="452" name="ESTRATÉGIA…"/>
          <p:cNvSpPr txBox="1"/>
          <p:nvPr/>
        </p:nvSpPr>
        <p:spPr>
          <a:xfrm>
            <a:off x="1115526" y="6662743"/>
            <a:ext cx="3203877" cy="854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/>
            </a:pPr>
            <a:r>
              <a:t>ESTRATÉGIA </a:t>
            </a:r>
          </a:p>
          <a:p>
            <a:pPr algn="l">
              <a:defRPr sz="2500"/>
            </a:pPr>
            <a:r>
              <a:t>DO </a:t>
            </a:r>
            <a:r>
              <a:rPr>
                <a:solidFill>
                  <a:schemeClr val="accent1"/>
                </a:solidFill>
              </a:rPr>
              <a:t>PORTFOLIO</a:t>
            </a:r>
          </a:p>
        </p:txBody>
      </p:sp>
      <p:sp>
        <p:nvSpPr>
          <p:cNvPr id="453" name="VISÃO DE PRODUTO"/>
          <p:cNvSpPr txBox="1"/>
          <p:nvPr/>
        </p:nvSpPr>
        <p:spPr>
          <a:xfrm>
            <a:off x="3409993" y="3346257"/>
            <a:ext cx="3203877" cy="85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/>
            </a:pPr>
            <a:r>
              <a:rPr>
                <a:solidFill>
                  <a:schemeClr val="accent1"/>
                </a:solidFill>
              </a:rPr>
              <a:t>VISÃO</a:t>
            </a:r>
            <a:r>
              <a:t> DE PRODUTO</a:t>
            </a:r>
          </a:p>
        </p:txBody>
      </p:sp>
      <p:sp>
        <p:nvSpPr>
          <p:cNvPr id="454" name="ESTRATÉGIA DE PRODUTO"/>
          <p:cNvSpPr txBox="1"/>
          <p:nvPr/>
        </p:nvSpPr>
        <p:spPr>
          <a:xfrm>
            <a:off x="3540563" y="5810465"/>
            <a:ext cx="3203877" cy="85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/>
            </a:pPr>
            <a:r>
              <a:rPr>
                <a:solidFill>
                  <a:schemeClr val="accent1"/>
                </a:solidFill>
              </a:rPr>
              <a:t>ESTRATÉGIA</a:t>
            </a:r>
            <a:r>
              <a:t> DE PRODUTO</a:t>
            </a:r>
          </a:p>
        </p:txBody>
      </p:sp>
      <p:sp>
        <p:nvSpPr>
          <p:cNvPr id="455" name="MEDIÇÃO DE INDICADORES"/>
          <p:cNvSpPr txBox="1"/>
          <p:nvPr/>
        </p:nvSpPr>
        <p:spPr>
          <a:xfrm>
            <a:off x="6070057" y="6662743"/>
            <a:ext cx="3203876" cy="854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/>
            </a:pPr>
            <a:r>
              <a:t>MEDIÇÃO</a:t>
            </a:r>
            <a:r>
              <a:t> DE </a:t>
            </a:r>
            <a:r>
              <a:rPr>
                <a:solidFill>
                  <a:schemeClr val="accent1"/>
                </a:solidFill>
              </a:rPr>
              <a:t>INDICADORES</a:t>
            </a:r>
          </a:p>
        </p:txBody>
      </p:sp>
      <p:sp>
        <p:nvSpPr>
          <p:cNvPr id="456" name="MODELO DE NEGÓCIOS"/>
          <p:cNvSpPr txBox="1"/>
          <p:nvPr/>
        </p:nvSpPr>
        <p:spPr>
          <a:xfrm>
            <a:off x="6070057" y="4198534"/>
            <a:ext cx="3203876" cy="85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/>
            </a:pPr>
            <a:r>
              <a:t>MODELO</a:t>
            </a:r>
            <a:r>
              <a:t> DE </a:t>
            </a:r>
            <a:r>
              <a:rPr>
                <a:solidFill>
                  <a:schemeClr val="accent1"/>
                </a:solidFill>
              </a:rPr>
              <a:t>NEGÓCIOS</a:t>
            </a:r>
          </a:p>
        </p:txBody>
      </p:sp>
      <p:sp>
        <p:nvSpPr>
          <p:cNvPr id="457" name="ROADMAP…"/>
          <p:cNvSpPr txBox="1"/>
          <p:nvPr/>
        </p:nvSpPr>
        <p:spPr>
          <a:xfrm>
            <a:off x="8511721" y="3542113"/>
            <a:ext cx="3203876" cy="854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 sz="2500"/>
            </a:pPr>
            <a:r>
              <a:rPr>
                <a:solidFill>
                  <a:schemeClr val="accent1"/>
                </a:solidFill>
              </a:rPr>
              <a:t>ROADMAP</a:t>
            </a:r>
            <a:endParaRPr>
              <a:solidFill>
                <a:schemeClr val="accent1"/>
              </a:solidFill>
            </a:endParaRPr>
          </a:p>
          <a:p>
            <a:pPr algn="r">
              <a:defRPr sz="2500"/>
            </a:pPr>
            <a:r>
              <a:t> DE PRODUTO</a:t>
            </a:r>
          </a:p>
        </p:txBody>
      </p:sp>
      <p:sp>
        <p:nvSpPr>
          <p:cNvPr id="458" name="BACKLOG…"/>
          <p:cNvSpPr txBox="1"/>
          <p:nvPr/>
        </p:nvSpPr>
        <p:spPr>
          <a:xfrm>
            <a:off x="8407265" y="5810465"/>
            <a:ext cx="3203876" cy="85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 sz="2500"/>
            </a:pPr>
            <a:r>
              <a:rPr>
                <a:solidFill>
                  <a:schemeClr val="accent1"/>
                </a:solidFill>
              </a:rPr>
              <a:t>BACKLOG</a:t>
            </a:r>
            <a:endParaRPr>
              <a:solidFill>
                <a:schemeClr val="accent1"/>
              </a:solidFill>
            </a:endParaRPr>
          </a:p>
          <a:p>
            <a:pPr algn="r">
              <a:defRPr sz="2500"/>
            </a:pPr>
            <a:r>
              <a:t> DE PRODUTO</a:t>
            </a:r>
          </a:p>
        </p:txBody>
      </p:sp>
      <p:sp>
        <p:nvSpPr>
          <p:cNvPr id="459" name="THE BIG PICTURE"/>
          <p:cNvSpPr txBox="1"/>
          <p:nvPr>
            <p:ph type="title" idx="4294967295"/>
          </p:nvPr>
        </p:nvSpPr>
        <p:spPr>
          <a:xfrm>
            <a:off x="1269999" y="-364883"/>
            <a:ext cx="10464801" cy="3302001"/>
          </a:xfrm>
          <a:prstGeom prst="rect">
            <a:avLst/>
          </a:prstGeom>
        </p:spPr>
        <p:txBody>
          <a:bodyPr/>
          <a:lstStyle/>
          <a:p>
            <a:pPr/>
            <a:r>
              <a:t>THE BIG PICTURE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REFERÊNCIAS:"/>
          <p:cNvSpPr txBox="1"/>
          <p:nvPr/>
        </p:nvSpPr>
        <p:spPr>
          <a:xfrm>
            <a:off x="4771830" y="1802431"/>
            <a:ext cx="3461140" cy="63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500"/>
            </a:lvl1pPr>
          </a:lstStyle>
          <a:p>
            <a:pPr/>
            <a:r>
              <a:t>REFERÊNCIAS:</a:t>
            </a:r>
          </a:p>
        </p:txBody>
      </p:sp>
      <p:sp>
        <p:nvSpPr>
          <p:cNvPr id="462" name="Texto"/>
          <p:cNvSpPr txBox="1"/>
          <p:nvPr/>
        </p:nvSpPr>
        <p:spPr>
          <a:xfrm>
            <a:off x="-5379496" y="-1969402"/>
            <a:ext cx="139701" cy="46563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defRPr b="0" sz="1200"/>
            </a:pPr>
          </a:p>
        </p:txBody>
      </p:sp>
      <p:sp>
        <p:nvSpPr>
          <p:cNvPr id="463" name="ROMAN PICHLER…"/>
          <p:cNvSpPr txBox="1"/>
          <p:nvPr/>
        </p:nvSpPr>
        <p:spPr>
          <a:xfrm>
            <a:off x="206035" y="5065195"/>
            <a:ext cx="12592730" cy="2576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ROMAN PICHLER</a:t>
            </a:r>
            <a:endParaRPr>
              <a:solidFill>
                <a:schemeClr val="accent1"/>
              </a:solidFill>
            </a:endParaRPr>
          </a:p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ERIC RIES</a:t>
            </a:r>
            <a:endParaRPr>
              <a:solidFill>
                <a:schemeClr val="accent1"/>
              </a:solidFill>
            </a:endParaRPr>
          </a:p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ROGER MARTIM </a:t>
            </a:r>
            <a:endParaRPr>
              <a:solidFill>
                <a:schemeClr val="accent1"/>
              </a:solidFill>
            </a:endParaRPr>
          </a:p>
          <a:p>
            <a:pPr>
              <a:defRPr sz="4000"/>
            </a:pPr>
            <a:r>
              <a:rPr>
                <a:solidFill>
                  <a:schemeClr val="accent1"/>
                </a:solidFill>
              </a:rPr>
              <a:t>BRUCE HENDERSON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OBRIGADO !!!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OBRIGADO !!!</a:t>
            </a:r>
          </a:p>
        </p:txBody>
      </p:sp>
      <p:sp>
        <p:nvSpPr>
          <p:cNvPr id="466" name="Jean Carlo Cainelli…"/>
          <p:cNvSpPr txBox="1"/>
          <p:nvPr>
            <p:ph type="subTitle" sz="quarter" idx="1"/>
          </p:nvPr>
        </p:nvSpPr>
        <p:spPr>
          <a:xfrm>
            <a:off x="1270000" y="5720865"/>
            <a:ext cx="10464800" cy="1130301"/>
          </a:xfrm>
          <a:prstGeom prst="rect">
            <a:avLst/>
          </a:prstGeom>
        </p:spPr>
        <p:txBody>
          <a:bodyPr/>
          <a:lstStyle/>
          <a:p>
            <a:pPr defTabSz="537463">
              <a:defRPr sz="3404"/>
            </a:pPr>
            <a:r>
              <a:t>Jean Carlo Cainelli</a:t>
            </a:r>
          </a:p>
          <a:p>
            <a:pPr defTabSz="537463">
              <a:defRPr sz="3404"/>
            </a:pPr>
            <a:r>
              <a:rPr u="sng">
                <a:hlinkClick r:id="rId2" invalidUrl="" action="" tgtFrame="" tooltip="" history="1" highlightClick="0" endSnd="0"/>
              </a:rPr>
              <a:t>jeancainelli@gmail.com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